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8" r:id="rId3"/>
    <p:sldId id="337" r:id="rId4"/>
    <p:sldId id="336" r:id="rId5"/>
    <p:sldId id="267" r:id="rId6"/>
    <p:sldId id="271" r:id="rId7"/>
    <p:sldId id="268" r:id="rId8"/>
    <p:sldId id="365" r:id="rId9"/>
    <p:sldId id="366" r:id="rId10"/>
    <p:sldId id="391" r:id="rId11"/>
    <p:sldId id="388" r:id="rId12"/>
    <p:sldId id="390" r:id="rId13"/>
    <p:sldId id="400" r:id="rId14"/>
    <p:sldId id="401" r:id="rId15"/>
    <p:sldId id="403" r:id="rId16"/>
    <p:sldId id="402" r:id="rId17"/>
    <p:sldId id="404" r:id="rId18"/>
    <p:sldId id="405" r:id="rId19"/>
    <p:sldId id="356" r:id="rId20"/>
    <p:sldId id="406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4365BB-E026-4635-A8F6-30870BB7D300}">
          <p14:sldIdLst>
            <p14:sldId id="256"/>
            <p14:sldId id="348"/>
            <p14:sldId id="337"/>
            <p14:sldId id="336"/>
            <p14:sldId id="267"/>
            <p14:sldId id="271"/>
            <p14:sldId id="268"/>
            <p14:sldId id="365"/>
            <p14:sldId id="366"/>
            <p14:sldId id="391"/>
            <p14:sldId id="388"/>
            <p14:sldId id="390"/>
            <p14:sldId id="400"/>
            <p14:sldId id="401"/>
            <p14:sldId id="403"/>
            <p14:sldId id="402"/>
            <p14:sldId id="404"/>
            <p14:sldId id="405"/>
          </p14:sldIdLst>
        </p14:section>
        <p14:section name="Untitled Section" id="{7DD55473-016D-452F-843F-BE6532D39BA8}">
          <p14:sldIdLst>
            <p14:sldId id="356"/>
            <p14:sldId id="4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37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26" y="-96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image" Target="../media/image37.png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A443F-F861-4463-B2F4-A2B6C7CF57AA}" type="doc">
      <dgm:prSet loTypeId="urn:microsoft.com/office/officeart/2005/8/layout/defaul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EBBA27B-615F-4AF1-ACA6-303354EB5723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4031C-4C03-4735-8D9D-501A731905A1}" type="parTrans" cxnId="{AE3D1101-DA5B-42B1-B5F1-B4D3676C5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F420EE-B05D-45D6-A4FC-1D3708E04AA4}" type="sibTrans" cxnId="{AE3D1101-DA5B-42B1-B5F1-B4D3676C5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ED6E4D-2EE7-4836-8E1C-ADEF068F515C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 Injection: 10% - 30%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23865C-269E-444A-A5A0-FE5B33DD931C}" type="parTrans" cxnId="{B762461D-D8CE-4F90-BC28-0B826FCAA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4E92-5F2F-41DB-92DD-BAF178F354BB}" type="sibTrans" cxnId="{B762461D-D8CE-4F90-BC28-0B826FCAAC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657FCF-7EAA-47B3-9355-2780E217B738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Tax compliant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9E7B2-08A5-4727-A431-9E8E5A5CC955}" type="parTrans" cxnId="{D23B13FC-1101-481A-B87B-C6B9132A3C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DB0A9A-8915-4B24-9E1E-08509CA80D5A}" type="sibTrans" cxnId="{D23B13FC-1101-481A-B87B-C6B9132A3CC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26C764-DB50-476C-8788-DCDFF69F2F10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Technically  &amp; Financially viable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A1B4F-C8D7-47B9-AD0A-848E52D6C2D7}" type="parTrans" cxnId="{3DEBED48-A807-478C-A0D2-C219EB189F90}">
      <dgm:prSet/>
      <dgm:spPr/>
      <dgm:t>
        <a:bodyPr/>
        <a:lstStyle/>
        <a:p>
          <a:endParaRPr lang="en-US"/>
        </a:p>
      </dgm:t>
    </dgm:pt>
    <dgm:pt modelId="{19970A46-888A-449D-B551-4543D5C8D88F}" type="sibTrans" cxnId="{3DEBED48-A807-478C-A0D2-C219EB189F90}">
      <dgm:prSet/>
      <dgm:spPr/>
      <dgm:t>
        <a:bodyPr/>
        <a:lstStyle/>
        <a:p>
          <a:endParaRPr lang="en-US"/>
        </a:p>
      </dgm:t>
    </dgm:pt>
    <dgm:pt modelId="{D99D769E-B129-46D3-8336-3AB2BA882460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Positive Contribution to Economy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243CA-458C-41CC-91B8-3D11F22675D1}" type="parTrans" cxnId="{E2CFCD13-0F15-4CEE-AB8D-DCBD6A9B2216}">
      <dgm:prSet/>
      <dgm:spPr/>
      <dgm:t>
        <a:bodyPr/>
        <a:lstStyle/>
        <a:p>
          <a:endParaRPr lang="en-US"/>
        </a:p>
      </dgm:t>
    </dgm:pt>
    <dgm:pt modelId="{878C6372-793B-467F-A1DE-532BB951A9F1}" type="sibTrans" cxnId="{E2CFCD13-0F15-4CEE-AB8D-DCBD6A9B2216}">
      <dgm:prSet/>
      <dgm:spPr/>
      <dgm:t>
        <a:bodyPr/>
        <a:lstStyle/>
        <a:p>
          <a:endParaRPr lang="en-US"/>
        </a:p>
      </dgm:t>
    </dgm:pt>
    <dgm:pt modelId="{0BD4A9E3-304D-40A8-9C6B-9860DEC0C0C1}">
      <dgm:prSet phldrT="[Text]" custT="1"/>
      <dgm:spPr/>
      <dgm:t>
        <a:bodyPr/>
        <a:lstStyle/>
        <a:p>
          <a:r>
            <a: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Registered &amp; operating in Jamaica </a:t>
          </a:r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31097C-24C9-48C3-B38C-523DB9A81EE6}" type="sibTrans" cxnId="{D000F753-4541-4FFF-BB5D-DC2735BFD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5B8EED-1CC1-4465-9537-A532078A55E8}" type="parTrans" cxnId="{D000F753-4541-4FFF-BB5D-DC2735BFDB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82E36F-CE5E-4953-9CB5-F05E93C64F1E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7B706-7575-4F7A-B070-2904FA20D287}" type="parTrans" cxnId="{B4D09F0C-8EED-43AA-8B5A-EF7C70689E28}">
      <dgm:prSet/>
      <dgm:spPr/>
      <dgm:t>
        <a:bodyPr/>
        <a:lstStyle/>
        <a:p>
          <a:endParaRPr lang="en-US"/>
        </a:p>
      </dgm:t>
    </dgm:pt>
    <dgm:pt modelId="{61BB227E-CA33-49A1-BC33-5B0E25CBAE81}" type="sibTrans" cxnId="{B4D09F0C-8EED-43AA-8B5A-EF7C70689E28}">
      <dgm:prSet/>
      <dgm:spPr/>
      <dgm:t>
        <a:bodyPr/>
        <a:lstStyle/>
        <a:p>
          <a:endParaRPr lang="en-US"/>
        </a:p>
      </dgm:t>
    </dgm:pt>
    <dgm:pt modelId="{9469A7FA-7CD3-425D-A9C3-0EB103A08494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4C6E6-3039-48D8-A480-21ADA95FAC0A}" type="parTrans" cxnId="{9E20E9FE-4606-4606-80B1-33BBEDE72153}">
      <dgm:prSet/>
      <dgm:spPr/>
      <dgm:t>
        <a:bodyPr/>
        <a:lstStyle/>
        <a:p>
          <a:endParaRPr lang="en-US"/>
        </a:p>
      </dgm:t>
    </dgm:pt>
    <dgm:pt modelId="{07C82F4E-C5B6-4DF0-BC82-4A157D0ED1EA}" type="sibTrans" cxnId="{9E20E9FE-4606-4606-80B1-33BBEDE72153}">
      <dgm:prSet/>
      <dgm:spPr/>
      <dgm:t>
        <a:bodyPr/>
        <a:lstStyle/>
        <a:p>
          <a:endParaRPr lang="en-US"/>
        </a:p>
      </dgm:t>
    </dgm:pt>
    <dgm:pt modelId="{A636A164-2AAE-4463-BBD7-0CCC8F325679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BBEB47-D605-42C9-94DF-DDB69CCAE102}" type="parTrans" cxnId="{7C523973-D9F7-40F4-A93B-F0796D24A878}">
      <dgm:prSet/>
      <dgm:spPr/>
      <dgm:t>
        <a:bodyPr/>
        <a:lstStyle/>
        <a:p>
          <a:endParaRPr lang="en-US"/>
        </a:p>
      </dgm:t>
    </dgm:pt>
    <dgm:pt modelId="{9AC39CC0-A360-468C-9429-EF99C721B9CF}" type="sibTrans" cxnId="{7C523973-D9F7-40F4-A93B-F0796D24A878}">
      <dgm:prSet/>
      <dgm:spPr/>
      <dgm:t>
        <a:bodyPr/>
        <a:lstStyle/>
        <a:p>
          <a:endParaRPr lang="en-US"/>
        </a:p>
      </dgm:t>
    </dgm:pt>
    <dgm:pt modelId="{34544C53-7B97-4758-B3CE-C21BD5142E3D}">
      <dgm:prSet phldrT="[Text]" custT="1"/>
      <dgm:spPr/>
      <dgm:t>
        <a:bodyPr/>
        <a:lstStyle/>
        <a:p>
          <a:endParaRPr 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D2091-2C82-4011-B0D5-CD542205E2F8}" type="parTrans" cxnId="{D22D4255-ED63-400C-8163-F8FEB3BF24CB}">
      <dgm:prSet/>
      <dgm:spPr/>
      <dgm:t>
        <a:bodyPr/>
        <a:lstStyle/>
        <a:p>
          <a:endParaRPr lang="en-US"/>
        </a:p>
      </dgm:t>
    </dgm:pt>
    <dgm:pt modelId="{DA7E3098-ECBF-470F-B43E-DCCD17A742AB}" type="sibTrans" cxnId="{D22D4255-ED63-400C-8163-F8FEB3BF24CB}">
      <dgm:prSet/>
      <dgm:spPr/>
      <dgm:t>
        <a:bodyPr/>
        <a:lstStyle/>
        <a:p>
          <a:endParaRPr lang="en-US"/>
        </a:p>
      </dgm:t>
    </dgm:pt>
    <dgm:pt modelId="{426ADCD7-8D92-46B4-B3B6-597E2C9B8096}" type="pres">
      <dgm:prSet presAssocID="{790A443F-F861-4463-B2F4-A2B6C7CF57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7D7FF-5308-4000-B2F2-FD44500672E9}" type="pres">
      <dgm:prSet presAssocID="{EEBBA27B-615F-4AF1-ACA6-303354EB5723}" presName="node" presStyleLbl="node1" presStyleIdx="0" presStyleCnt="1" custScaleX="330718" custScaleY="638182" custLinFactNeighborX="5874" custLinFactNeighborY="-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D4255-ED63-400C-8163-F8FEB3BF24CB}" srcId="{EEBBA27B-615F-4AF1-ACA6-303354EB5723}" destId="{34544C53-7B97-4758-B3CE-C21BD5142E3D}" srcOrd="7" destOrd="0" parTransId="{6DDD2091-2C82-4011-B0D5-CD542205E2F8}" sibTransId="{DA7E3098-ECBF-470F-B43E-DCCD17A742AB}"/>
    <dgm:cxn modelId="{6B355D3B-AE42-47BC-AC35-89525994835A}" type="presOf" srcId="{0BD4A9E3-304D-40A8-9C6B-9860DEC0C0C1}" destId="{FF87D7FF-5308-4000-B2F2-FD44500672E9}" srcOrd="0" destOrd="1" presId="urn:microsoft.com/office/officeart/2005/8/layout/default"/>
    <dgm:cxn modelId="{2DF2CC94-9222-455A-9130-9357ADC9219A}" type="presOf" srcId="{9469A7FA-7CD3-425D-A9C3-0EB103A08494}" destId="{FF87D7FF-5308-4000-B2F2-FD44500672E9}" srcOrd="0" destOrd="4" presId="urn:microsoft.com/office/officeart/2005/8/layout/default"/>
    <dgm:cxn modelId="{E2CFCD13-0F15-4CEE-AB8D-DCBD6A9B2216}" srcId="{EEBBA27B-615F-4AF1-ACA6-303354EB5723}" destId="{D99D769E-B129-46D3-8336-3AB2BA882460}" srcOrd="8" destOrd="0" parTransId="{399243CA-458C-41CC-91B8-3D11F22675D1}" sibTransId="{878C6372-793B-467F-A1DE-532BB951A9F1}"/>
    <dgm:cxn modelId="{3DEBED48-A807-478C-A0D2-C219EB189F90}" srcId="{EEBBA27B-615F-4AF1-ACA6-303354EB5723}" destId="{0C26C764-DB50-476C-8788-DCDFF69F2F10}" srcOrd="4" destOrd="0" parTransId="{3BEA1B4F-C8D7-47B9-AD0A-848E52D6C2D7}" sibTransId="{19970A46-888A-449D-B551-4543D5C8D88F}"/>
    <dgm:cxn modelId="{A2E16C11-1245-4469-A42B-C78A44D45573}" type="presOf" srcId="{790A443F-F861-4463-B2F4-A2B6C7CF57AA}" destId="{426ADCD7-8D92-46B4-B3B6-597E2C9B8096}" srcOrd="0" destOrd="0" presId="urn:microsoft.com/office/officeart/2005/8/layout/default"/>
    <dgm:cxn modelId="{0B27B85E-B7FC-42B2-8251-F7B9016A45E0}" type="presOf" srcId="{A636A164-2AAE-4463-BBD7-0CCC8F325679}" destId="{FF87D7FF-5308-4000-B2F2-FD44500672E9}" srcOrd="0" destOrd="6" presId="urn:microsoft.com/office/officeart/2005/8/layout/default"/>
    <dgm:cxn modelId="{0C9917BB-FCAD-4A17-B8A0-6DE5CC4F1D48}" type="presOf" srcId="{34544C53-7B97-4758-B3CE-C21BD5142E3D}" destId="{FF87D7FF-5308-4000-B2F2-FD44500672E9}" srcOrd="0" destOrd="8" presId="urn:microsoft.com/office/officeart/2005/8/layout/default"/>
    <dgm:cxn modelId="{36DEAEFA-F86A-4EDC-A60E-FAAE8D10ACCA}" type="presOf" srcId="{0C26C764-DB50-476C-8788-DCDFF69F2F10}" destId="{FF87D7FF-5308-4000-B2F2-FD44500672E9}" srcOrd="0" destOrd="5" presId="urn:microsoft.com/office/officeart/2005/8/layout/default"/>
    <dgm:cxn modelId="{D23B13FC-1101-481A-B87B-C6B9132A3CC3}" srcId="{EEBBA27B-615F-4AF1-ACA6-303354EB5723}" destId="{C0657FCF-7EAA-47B3-9355-2780E217B738}" srcOrd="2" destOrd="0" parTransId="{2ED9E7B2-08A5-4727-A431-9E8E5A5CC955}" sibTransId="{97DB0A9A-8915-4B24-9E1E-08509CA80D5A}"/>
    <dgm:cxn modelId="{B762461D-D8CE-4F90-BC28-0B826FCAACDA}" srcId="{EEBBA27B-615F-4AF1-ACA6-303354EB5723}" destId="{62ED6E4D-2EE7-4836-8E1C-ADEF068F515C}" srcOrd="6" destOrd="0" parTransId="{AF23865C-269E-444A-A5A0-FE5B33DD931C}" sibTransId="{76B54E92-5F2F-41DB-92DD-BAF178F354BB}"/>
    <dgm:cxn modelId="{AE3D1101-DA5B-42B1-B5F1-B4D3676C5C33}" srcId="{790A443F-F861-4463-B2F4-A2B6C7CF57AA}" destId="{EEBBA27B-615F-4AF1-ACA6-303354EB5723}" srcOrd="0" destOrd="0" parTransId="{94A4031C-4C03-4735-8D9D-501A731905A1}" sibTransId="{01F420EE-B05D-45D6-A4FC-1D3708E04AA4}"/>
    <dgm:cxn modelId="{1B7F5C2C-68D1-4110-AFBE-AB401E57D700}" type="presOf" srcId="{B282E36F-CE5E-4953-9CB5-F05E93C64F1E}" destId="{FF87D7FF-5308-4000-B2F2-FD44500672E9}" srcOrd="0" destOrd="2" presId="urn:microsoft.com/office/officeart/2005/8/layout/default"/>
    <dgm:cxn modelId="{7C523973-D9F7-40F4-A93B-F0796D24A878}" srcId="{EEBBA27B-615F-4AF1-ACA6-303354EB5723}" destId="{A636A164-2AAE-4463-BBD7-0CCC8F325679}" srcOrd="5" destOrd="0" parTransId="{B6BBEB47-D605-42C9-94DF-DDB69CCAE102}" sibTransId="{9AC39CC0-A360-468C-9429-EF99C721B9CF}"/>
    <dgm:cxn modelId="{E6B12FDD-5BC1-4A6F-8C46-52DD98D4ED02}" type="presOf" srcId="{D99D769E-B129-46D3-8336-3AB2BA882460}" destId="{FF87D7FF-5308-4000-B2F2-FD44500672E9}" srcOrd="0" destOrd="9" presId="urn:microsoft.com/office/officeart/2005/8/layout/default"/>
    <dgm:cxn modelId="{9E20E9FE-4606-4606-80B1-33BBEDE72153}" srcId="{EEBBA27B-615F-4AF1-ACA6-303354EB5723}" destId="{9469A7FA-7CD3-425D-A9C3-0EB103A08494}" srcOrd="3" destOrd="0" parTransId="{D044C6E6-3039-48D8-A480-21ADA95FAC0A}" sibTransId="{07C82F4E-C5B6-4DF0-BC82-4A157D0ED1EA}"/>
    <dgm:cxn modelId="{59F3AF79-2532-45F5-B77D-625E64BBD9B2}" type="presOf" srcId="{EEBBA27B-615F-4AF1-ACA6-303354EB5723}" destId="{FF87D7FF-5308-4000-B2F2-FD44500672E9}" srcOrd="0" destOrd="0" presId="urn:microsoft.com/office/officeart/2005/8/layout/default"/>
    <dgm:cxn modelId="{B4D09F0C-8EED-43AA-8B5A-EF7C70689E28}" srcId="{EEBBA27B-615F-4AF1-ACA6-303354EB5723}" destId="{B282E36F-CE5E-4953-9CB5-F05E93C64F1E}" srcOrd="1" destOrd="0" parTransId="{AAC7B706-7575-4F7A-B070-2904FA20D287}" sibTransId="{61BB227E-CA33-49A1-BC33-5B0E25CBAE81}"/>
    <dgm:cxn modelId="{D000F753-4541-4FFF-BB5D-DC2735BFDBBF}" srcId="{EEBBA27B-615F-4AF1-ACA6-303354EB5723}" destId="{0BD4A9E3-304D-40A8-9C6B-9860DEC0C0C1}" srcOrd="0" destOrd="0" parTransId="{895B8EED-1CC1-4465-9537-A532078A55E8}" sibTransId="{6D31097C-24C9-48C3-B38C-523DB9A81EE6}"/>
    <dgm:cxn modelId="{A0105B0C-86E5-4285-9E83-1CD14A91F4EF}" type="presOf" srcId="{C0657FCF-7EAA-47B3-9355-2780E217B738}" destId="{FF87D7FF-5308-4000-B2F2-FD44500672E9}" srcOrd="0" destOrd="3" presId="urn:microsoft.com/office/officeart/2005/8/layout/default"/>
    <dgm:cxn modelId="{DD56BD1F-A58E-407F-A095-6D218B8514E4}" type="presOf" srcId="{62ED6E4D-2EE7-4836-8E1C-ADEF068F515C}" destId="{FF87D7FF-5308-4000-B2F2-FD44500672E9}" srcOrd="0" destOrd="7" presId="urn:microsoft.com/office/officeart/2005/8/layout/default"/>
    <dgm:cxn modelId="{B4D5C0FD-562C-4702-BDA8-5C7FD32D53CF}" type="presParOf" srcId="{426ADCD7-8D92-46B4-B3B6-597E2C9B8096}" destId="{FF87D7FF-5308-4000-B2F2-FD44500672E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2147D-1E01-4832-BFCA-F099412BE5A9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DD6745-8C49-4CE7-B644-677EEBFD0DFC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Construction &amp; Expansion of structures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49BC7020-81D5-4410-A275-D1A57189D837}" type="parTrans" cxnId="{2C638E19-1297-46A0-8B4B-E9F84B702E3D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3C0EA2E-A911-4BE2-847F-90414079E4B4}" type="sibTrans" cxnId="{2C638E19-1297-46A0-8B4B-E9F84B702E3D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9B0E5A49-DDB1-4EAF-B745-37201F385A8F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Establishment of Crops &amp; Livestock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CFECFAB6-291B-437D-BECB-F2D299A1812C}" type="parTrans" cxnId="{E0768F01-1FCA-45E5-BD82-686434A3FC8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7B8D1BA6-A2D9-49E9-A9C0-64332D5AA22A}" type="sibTrans" cxnId="{E0768F01-1FCA-45E5-BD82-686434A3FC8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AA03D059-EAB7-40B4-B65F-8F41A9266813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 purchase Machinery &amp; Equipment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4DE4E25F-77C2-47EE-848D-7F5DE4DD471B}" type="parTrans" cxnId="{8A12E21E-4E22-47F0-982E-598A7B3A8AB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6A616A6C-9651-446F-8B49-9036D1BA8DFA}" type="sibTrans" cxnId="{8A12E21E-4E22-47F0-982E-598A7B3A8AB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6864B324-63F3-4C2D-B83F-4B2E706B47A0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Energy-Saving Projects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6C834256-4CF6-4CB7-9021-1CAB0C65417C}" type="parTrans" cxnId="{42E09EC6-1C19-41EA-B80F-39A8B51FF86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FB67BC8-1879-4457-BC74-1A9BC9EE9A4C}" type="sibTrans" cxnId="{42E09EC6-1C19-41EA-B80F-39A8B51FF861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852A14E9-32CD-4ECF-9675-858E70A6DB24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Tourist Attractions &amp; Wellness Projects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EA2BCA88-6F17-4F7F-932E-F2A4A0256E23}" type="parTrans" cxnId="{70F5C643-28A5-4459-861D-358C69A1343A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56711078-5930-47F0-A2FC-9664B1E707F1}" type="sibTrans" cxnId="{70F5C643-28A5-4459-861D-358C69A1343A}">
      <dgm:prSet/>
      <dgm:spPr/>
      <dgm:t>
        <a:bodyPr/>
        <a:lstStyle/>
        <a:p>
          <a:endParaRPr lang="en-US" sz="2300">
            <a:solidFill>
              <a:schemeClr val="tx1"/>
            </a:solidFill>
            <a:effectLst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</a:endParaRPr>
        </a:p>
      </dgm:t>
    </dgm:pt>
    <dgm:pt modelId="{46F454BF-88C9-4FD3-ADF5-C459E9952C30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Modification of structures</a:t>
          </a:r>
          <a:r>
            <a:rPr lang="en-US" sz="2000" b="0" dirty="0" smtClean="0">
              <a:effectLst/>
            </a:rPr>
            <a:t> </a:t>
          </a:r>
          <a:endParaRPr lang="en-US" sz="2000" b="0" dirty="0">
            <a:effectLst/>
          </a:endParaRPr>
        </a:p>
      </dgm:t>
    </dgm:pt>
    <dgm:pt modelId="{DB786A6C-2D94-409E-9372-687C7C1C4960}" type="parTrans" cxnId="{B58F2F3F-CECD-45C5-B177-F242C7CE4506}">
      <dgm:prSet/>
      <dgm:spPr/>
      <dgm:t>
        <a:bodyPr/>
        <a:lstStyle/>
        <a:p>
          <a:endParaRPr lang="en-US"/>
        </a:p>
      </dgm:t>
    </dgm:pt>
    <dgm:pt modelId="{106811C0-B3AA-44B2-BDE8-5BBF98D3C293}" type="sibTrans" cxnId="{B58F2F3F-CECD-45C5-B177-F242C7CE4506}">
      <dgm:prSet/>
      <dgm:spPr/>
      <dgm:t>
        <a:bodyPr/>
        <a:lstStyle/>
        <a:p>
          <a:endParaRPr lang="en-US"/>
        </a:p>
      </dgm:t>
    </dgm:pt>
    <dgm:pt modelId="{C45A1815-F29F-42BE-81AD-80D3DC6D6C0B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To purchase Movable Fixed Assets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BE27CC47-DD4D-4C4E-92A7-5889AC45F452}" type="parTrans" cxnId="{FC158B5C-3DFA-43D2-8761-8E0983CCD987}">
      <dgm:prSet/>
      <dgm:spPr/>
      <dgm:t>
        <a:bodyPr/>
        <a:lstStyle/>
        <a:p>
          <a:endParaRPr lang="en-US"/>
        </a:p>
      </dgm:t>
    </dgm:pt>
    <dgm:pt modelId="{5CEC0E2F-9263-4FCA-ACFF-1E8DE6D64FF6}" type="sibTrans" cxnId="{FC158B5C-3DFA-43D2-8761-8E0983CCD987}">
      <dgm:prSet/>
      <dgm:spPr/>
      <dgm:t>
        <a:bodyPr/>
        <a:lstStyle/>
        <a:p>
          <a:endParaRPr lang="en-US"/>
        </a:p>
      </dgm:t>
    </dgm:pt>
    <dgm:pt modelId="{8F270F77-0436-4A7B-9434-1DD7EC679769}">
      <dgm:prSet custT="1"/>
      <dgm:spPr/>
      <dgm:t>
        <a:bodyPr/>
        <a:lstStyle/>
        <a:p>
          <a:r>
            <a:rPr lang="en-US" sz="2000" b="0" dirty="0" smtClean="0">
              <a:solidFill>
                <a:schemeClr val="tx1"/>
              </a:solidFill>
              <a:effectLst/>
            </a:rPr>
            <a:t>Permanent Working Capital </a:t>
          </a:r>
          <a:endParaRPr lang="en-US" sz="2000" b="0" dirty="0">
            <a:solidFill>
              <a:schemeClr val="tx1"/>
            </a:solidFill>
            <a:effectLst/>
          </a:endParaRPr>
        </a:p>
      </dgm:t>
    </dgm:pt>
    <dgm:pt modelId="{8EA07F64-0513-45EA-9577-342596573B2C}" type="parTrans" cxnId="{183C1E8E-72E2-4A3B-9257-6DF69FAC06FC}">
      <dgm:prSet/>
      <dgm:spPr/>
      <dgm:t>
        <a:bodyPr/>
        <a:lstStyle/>
        <a:p>
          <a:endParaRPr lang="en-US"/>
        </a:p>
      </dgm:t>
    </dgm:pt>
    <dgm:pt modelId="{84906383-5D42-42C6-A357-3DE70121AF39}" type="sibTrans" cxnId="{183C1E8E-72E2-4A3B-9257-6DF69FAC06FC}">
      <dgm:prSet/>
      <dgm:spPr/>
      <dgm:t>
        <a:bodyPr/>
        <a:lstStyle/>
        <a:p>
          <a:endParaRPr lang="en-US"/>
        </a:p>
      </dgm:t>
    </dgm:pt>
    <dgm:pt modelId="{0DDB574B-8D9A-4FCA-B000-3A4D099AEB20}" type="pres">
      <dgm:prSet presAssocID="{AFE2147D-1E01-4832-BFCA-F099412BE5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13425-6949-4B0F-BD7F-8ADC7F7B1B48}" type="pres">
      <dgm:prSet presAssocID="{9B0E5A49-DDB1-4EAF-B745-37201F385A8F}" presName="node" presStyleLbl="node1" presStyleIdx="0" presStyleCnt="8" custLinFactNeighborX="-2096" custLinFactNeighborY="3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904A7-8455-4B16-92D9-2CBAE02D5C03}" type="pres">
      <dgm:prSet presAssocID="{7B8D1BA6-A2D9-49E9-A9C0-64332D5AA22A}" presName="sibTrans" presStyleCnt="0"/>
      <dgm:spPr/>
      <dgm:t>
        <a:bodyPr/>
        <a:lstStyle/>
        <a:p>
          <a:endParaRPr lang="en-US"/>
        </a:p>
      </dgm:t>
    </dgm:pt>
    <dgm:pt modelId="{3D5841F4-99F9-4ED9-839B-A0BF432F3FE7}" type="pres">
      <dgm:prSet presAssocID="{37DD6745-8C49-4CE7-B644-677EEBFD0D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C3BD6-5B66-4B5B-B41E-B17162F953D2}" type="pres">
      <dgm:prSet presAssocID="{53C0EA2E-A911-4BE2-847F-90414079E4B4}" presName="sibTrans" presStyleCnt="0"/>
      <dgm:spPr/>
      <dgm:t>
        <a:bodyPr/>
        <a:lstStyle/>
        <a:p>
          <a:endParaRPr lang="en-US"/>
        </a:p>
      </dgm:t>
    </dgm:pt>
    <dgm:pt modelId="{22F0B808-327D-4C0D-A851-67E424F421D5}" type="pres">
      <dgm:prSet presAssocID="{46F454BF-88C9-4FD3-ADF5-C459E9952C3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4D750-AC94-448B-A399-863266854D3F}" type="pres">
      <dgm:prSet presAssocID="{106811C0-B3AA-44B2-BDE8-5BBF98D3C293}" presName="sibTrans" presStyleCnt="0"/>
      <dgm:spPr/>
      <dgm:t>
        <a:bodyPr/>
        <a:lstStyle/>
        <a:p>
          <a:endParaRPr lang="en-US"/>
        </a:p>
      </dgm:t>
    </dgm:pt>
    <dgm:pt modelId="{6C105B63-FC17-439E-B680-39A0F7CC63C4}" type="pres">
      <dgm:prSet presAssocID="{AA03D059-EAB7-40B4-B65F-8F41A926681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D8241-BB18-4D59-8AB7-18B58D5C0C25}" type="pres">
      <dgm:prSet presAssocID="{6A616A6C-9651-446F-8B49-9036D1BA8DFA}" presName="sibTrans" presStyleCnt="0"/>
      <dgm:spPr/>
      <dgm:t>
        <a:bodyPr/>
        <a:lstStyle/>
        <a:p>
          <a:endParaRPr lang="en-US"/>
        </a:p>
      </dgm:t>
    </dgm:pt>
    <dgm:pt modelId="{5FF2DBFF-9F28-4D2D-A8D2-DC4EF05FA47B}" type="pres">
      <dgm:prSet presAssocID="{8F270F77-0436-4A7B-9434-1DD7EC6797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9AA63-6559-48BF-B74D-4D56328CE0CE}" type="pres">
      <dgm:prSet presAssocID="{84906383-5D42-42C6-A357-3DE70121AF39}" presName="sibTrans" presStyleCnt="0"/>
      <dgm:spPr/>
      <dgm:t>
        <a:bodyPr/>
        <a:lstStyle/>
        <a:p>
          <a:endParaRPr lang="en-US"/>
        </a:p>
      </dgm:t>
    </dgm:pt>
    <dgm:pt modelId="{16F69207-85D4-45E0-A1F6-BDD2AEA910C8}" type="pres">
      <dgm:prSet presAssocID="{6864B324-63F3-4C2D-B83F-4B2E706B47A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E5EE8-330E-4437-9B42-2EE99CEE4A5E}" type="pres">
      <dgm:prSet presAssocID="{5FB67BC8-1879-4457-BC74-1A9BC9EE9A4C}" presName="sibTrans" presStyleCnt="0"/>
      <dgm:spPr/>
      <dgm:t>
        <a:bodyPr/>
        <a:lstStyle/>
        <a:p>
          <a:endParaRPr lang="en-US"/>
        </a:p>
      </dgm:t>
    </dgm:pt>
    <dgm:pt modelId="{E16E5C37-A726-40B4-AE3C-99D0FB4292BA}" type="pres">
      <dgm:prSet presAssocID="{852A14E9-32CD-4ECF-9675-858E70A6DB2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31FFD-0F30-4474-AE30-F728CC48E8B8}" type="pres">
      <dgm:prSet presAssocID="{56711078-5930-47F0-A2FC-9664B1E707F1}" presName="sibTrans" presStyleCnt="0"/>
      <dgm:spPr/>
      <dgm:t>
        <a:bodyPr/>
        <a:lstStyle/>
        <a:p>
          <a:endParaRPr lang="en-US"/>
        </a:p>
      </dgm:t>
    </dgm:pt>
    <dgm:pt modelId="{2807621A-C64F-4231-B034-87AFD3C2F8A4}" type="pres">
      <dgm:prSet presAssocID="{C45A1815-F29F-42BE-81AD-80D3DC6D6C0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38E19-1297-46A0-8B4B-E9F84B702E3D}" srcId="{AFE2147D-1E01-4832-BFCA-F099412BE5A9}" destId="{37DD6745-8C49-4CE7-B644-677EEBFD0DFC}" srcOrd="1" destOrd="0" parTransId="{49BC7020-81D5-4410-A275-D1A57189D837}" sibTransId="{53C0EA2E-A911-4BE2-847F-90414079E4B4}"/>
    <dgm:cxn modelId="{183C1E8E-72E2-4A3B-9257-6DF69FAC06FC}" srcId="{AFE2147D-1E01-4832-BFCA-F099412BE5A9}" destId="{8F270F77-0436-4A7B-9434-1DD7EC679769}" srcOrd="4" destOrd="0" parTransId="{8EA07F64-0513-45EA-9577-342596573B2C}" sibTransId="{84906383-5D42-42C6-A357-3DE70121AF39}"/>
    <dgm:cxn modelId="{CE2EDE41-8C40-457B-AB1D-A5BB80B5A4DC}" type="presOf" srcId="{C45A1815-F29F-42BE-81AD-80D3DC6D6C0B}" destId="{2807621A-C64F-4231-B034-87AFD3C2F8A4}" srcOrd="0" destOrd="0" presId="urn:microsoft.com/office/officeart/2005/8/layout/default"/>
    <dgm:cxn modelId="{8A12E21E-4E22-47F0-982E-598A7B3A8AB1}" srcId="{AFE2147D-1E01-4832-BFCA-F099412BE5A9}" destId="{AA03D059-EAB7-40B4-B65F-8F41A9266813}" srcOrd="3" destOrd="0" parTransId="{4DE4E25F-77C2-47EE-848D-7F5DE4DD471B}" sibTransId="{6A616A6C-9651-446F-8B49-9036D1BA8DFA}"/>
    <dgm:cxn modelId="{70F5C643-28A5-4459-861D-358C69A1343A}" srcId="{AFE2147D-1E01-4832-BFCA-F099412BE5A9}" destId="{852A14E9-32CD-4ECF-9675-858E70A6DB24}" srcOrd="6" destOrd="0" parTransId="{EA2BCA88-6F17-4F7F-932E-F2A4A0256E23}" sibTransId="{56711078-5930-47F0-A2FC-9664B1E707F1}"/>
    <dgm:cxn modelId="{42E74610-2822-49F7-AC65-D57ECFDB415E}" type="presOf" srcId="{6864B324-63F3-4C2D-B83F-4B2E706B47A0}" destId="{16F69207-85D4-45E0-A1F6-BDD2AEA910C8}" srcOrd="0" destOrd="0" presId="urn:microsoft.com/office/officeart/2005/8/layout/default"/>
    <dgm:cxn modelId="{15F7568C-106E-4978-B7B5-AEDD38FFC800}" type="presOf" srcId="{9B0E5A49-DDB1-4EAF-B745-37201F385A8F}" destId="{FF313425-6949-4B0F-BD7F-8ADC7F7B1B48}" srcOrd="0" destOrd="0" presId="urn:microsoft.com/office/officeart/2005/8/layout/default"/>
    <dgm:cxn modelId="{60C9AB95-6049-4784-A66F-F7AAD466D1FD}" type="presOf" srcId="{8F270F77-0436-4A7B-9434-1DD7EC679769}" destId="{5FF2DBFF-9F28-4D2D-A8D2-DC4EF05FA47B}" srcOrd="0" destOrd="0" presId="urn:microsoft.com/office/officeart/2005/8/layout/default"/>
    <dgm:cxn modelId="{8857A8C2-BE25-4DA2-8027-0EDDFE30CB5B}" type="presOf" srcId="{AA03D059-EAB7-40B4-B65F-8F41A9266813}" destId="{6C105B63-FC17-439E-B680-39A0F7CC63C4}" srcOrd="0" destOrd="0" presId="urn:microsoft.com/office/officeart/2005/8/layout/default"/>
    <dgm:cxn modelId="{8D75A496-BB3D-41DD-B525-C5F122457104}" type="presOf" srcId="{AFE2147D-1E01-4832-BFCA-F099412BE5A9}" destId="{0DDB574B-8D9A-4FCA-B000-3A4D099AEB20}" srcOrd="0" destOrd="0" presId="urn:microsoft.com/office/officeart/2005/8/layout/default"/>
    <dgm:cxn modelId="{0E239CE2-F768-489F-8325-8D50EF66A17D}" type="presOf" srcId="{37DD6745-8C49-4CE7-B644-677EEBFD0DFC}" destId="{3D5841F4-99F9-4ED9-839B-A0BF432F3FE7}" srcOrd="0" destOrd="0" presId="urn:microsoft.com/office/officeart/2005/8/layout/default"/>
    <dgm:cxn modelId="{E0768F01-1FCA-45E5-BD82-686434A3FC81}" srcId="{AFE2147D-1E01-4832-BFCA-F099412BE5A9}" destId="{9B0E5A49-DDB1-4EAF-B745-37201F385A8F}" srcOrd="0" destOrd="0" parTransId="{CFECFAB6-291B-437D-BECB-F2D299A1812C}" sibTransId="{7B8D1BA6-A2D9-49E9-A9C0-64332D5AA22A}"/>
    <dgm:cxn modelId="{FC158B5C-3DFA-43D2-8761-8E0983CCD987}" srcId="{AFE2147D-1E01-4832-BFCA-F099412BE5A9}" destId="{C45A1815-F29F-42BE-81AD-80D3DC6D6C0B}" srcOrd="7" destOrd="0" parTransId="{BE27CC47-DD4D-4C4E-92A7-5889AC45F452}" sibTransId="{5CEC0E2F-9263-4FCA-ACFF-1E8DE6D64FF6}"/>
    <dgm:cxn modelId="{42E09EC6-1C19-41EA-B80F-39A8B51FF861}" srcId="{AFE2147D-1E01-4832-BFCA-F099412BE5A9}" destId="{6864B324-63F3-4C2D-B83F-4B2E706B47A0}" srcOrd="5" destOrd="0" parTransId="{6C834256-4CF6-4CB7-9021-1CAB0C65417C}" sibTransId="{5FB67BC8-1879-4457-BC74-1A9BC9EE9A4C}"/>
    <dgm:cxn modelId="{E37EF21C-9F93-44F2-A542-D7D76599B8D6}" type="presOf" srcId="{852A14E9-32CD-4ECF-9675-858E70A6DB24}" destId="{E16E5C37-A726-40B4-AE3C-99D0FB4292BA}" srcOrd="0" destOrd="0" presId="urn:microsoft.com/office/officeart/2005/8/layout/default"/>
    <dgm:cxn modelId="{B58F2F3F-CECD-45C5-B177-F242C7CE4506}" srcId="{AFE2147D-1E01-4832-BFCA-F099412BE5A9}" destId="{46F454BF-88C9-4FD3-ADF5-C459E9952C30}" srcOrd="2" destOrd="0" parTransId="{DB786A6C-2D94-409E-9372-687C7C1C4960}" sibTransId="{106811C0-B3AA-44B2-BDE8-5BBF98D3C293}"/>
    <dgm:cxn modelId="{16FC650D-07CD-465C-8C0C-4E9C9AD523BD}" type="presOf" srcId="{46F454BF-88C9-4FD3-ADF5-C459E9952C30}" destId="{22F0B808-327D-4C0D-A851-67E424F421D5}" srcOrd="0" destOrd="0" presId="urn:microsoft.com/office/officeart/2005/8/layout/default"/>
    <dgm:cxn modelId="{E266BF71-F71B-4886-AE91-3172492062EA}" type="presParOf" srcId="{0DDB574B-8D9A-4FCA-B000-3A4D099AEB20}" destId="{FF313425-6949-4B0F-BD7F-8ADC7F7B1B48}" srcOrd="0" destOrd="0" presId="urn:microsoft.com/office/officeart/2005/8/layout/default"/>
    <dgm:cxn modelId="{26D6278B-2D4F-4794-B04F-1702D83BFA02}" type="presParOf" srcId="{0DDB574B-8D9A-4FCA-B000-3A4D099AEB20}" destId="{C21904A7-8455-4B16-92D9-2CBAE02D5C03}" srcOrd="1" destOrd="0" presId="urn:microsoft.com/office/officeart/2005/8/layout/default"/>
    <dgm:cxn modelId="{B5436F1B-4A63-4007-BA86-7A831A8BF999}" type="presParOf" srcId="{0DDB574B-8D9A-4FCA-B000-3A4D099AEB20}" destId="{3D5841F4-99F9-4ED9-839B-A0BF432F3FE7}" srcOrd="2" destOrd="0" presId="urn:microsoft.com/office/officeart/2005/8/layout/default"/>
    <dgm:cxn modelId="{158DFAB8-060A-4B0E-AA27-18B3A6B91556}" type="presParOf" srcId="{0DDB574B-8D9A-4FCA-B000-3A4D099AEB20}" destId="{3D4C3BD6-5B66-4B5B-B41E-B17162F953D2}" srcOrd="3" destOrd="0" presId="urn:microsoft.com/office/officeart/2005/8/layout/default"/>
    <dgm:cxn modelId="{367795DE-42BF-4B76-BA06-863514AB4DB5}" type="presParOf" srcId="{0DDB574B-8D9A-4FCA-B000-3A4D099AEB20}" destId="{22F0B808-327D-4C0D-A851-67E424F421D5}" srcOrd="4" destOrd="0" presId="urn:microsoft.com/office/officeart/2005/8/layout/default"/>
    <dgm:cxn modelId="{27B1E50A-F228-43B1-A1D8-8C09E6286DA7}" type="presParOf" srcId="{0DDB574B-8D9A-4FCA-B000-3A4D099AEB20}" destId="{3724D750-AC94-448B-A399-863266854D3F}" srcOrd="5" destOrd="0" presId="urn:microsoft.com/office/officeart/2005/8/layout/default"/>
    <dgm:cxn modelId="{A7B5380F-4FFB-4325-BCD1-FF3DBCF767D3}" type="presParOf" srcId="{0DDB574B-8D9A-4FCA-B000-3A4D099AEB20}" destId="{6C105B63-FC17-439E-B680-39A0F7CC63C4}" srcOrd="6" destOrd="0" presId="urn:microsoft.com/office/officeart/2005/8/layout/default"/>
    <dgm:cxn modelId="{31129252-23B7-48F3-BD8C-7547B3AD3B80}" type="presParOf" srcId="{0DDB574B-8D9A-4FCA-B000-3A4D099AEB20}" destId="{339D8241-BB18-4D59-8AB7-18B58D5C0C25}" srcOrd="7" destOrd="0" presId="urn:microsoft.com/office/officeart/2005/8/layout/default"/>
    <dgm:cxn modelId="{E4AA8F44-DA36-49F8-9EDD-3ACBA0E27C30}" type="presParOf" srcId="{0DDB574B-8D9A-4FCA-B000-3A4D099AEB20}" destId="{5FF2DBFF-9F28-4D2D-A8D2-DC4EF05FA47B}" srcOrd="8" destOrd="0" presId="urn:microsoft.com/office/officeart/2005/8/layout/default"/>
    <dgm:cxn modelId="{D9BDE648-8939-4602-BB65-B53C28C46F74}" type="presParOf" srcId="{0DDB574B-8D9A-4FCA-B000-3A4D099AEB20}" destId="{89E9AA63-6559-48BF-B74D-4D56328CE0CE}" srcOrd="9" destOrd="0" presId="urn:microsoft.com/office/officeart/2005/8/layout/default"/>
    <dgm:cxn modelId="{8A21C2C3-29E6-4E89-B343-7B0614D0BA1E}" type="presParOf" srcId="{0DDB574B-8D9A-4FCA-B000-3A4D099AEB20}" destId="{16F69207-85D4-45E0-A1F6-BDD2AEA910C8}" srcOrd="10" destOrd="0" presId="urn:microsoft.com/office/officeart/2005/8/layout/default"/>
    <dgm:cxn modelId="{E518812B-F851-4F10-8702-9248CD9A7B82}" type="presParOf" srcId="{0DDB574B-8D9A-4FCA-B000-3A4D099AEB20}" destId="{380E5EE8-330E-4437-9B42-2EE99CEE4A5E}" srcOrd="11" destOrd="0" presId="urn:microsoft.com/office/officeart/2005/8/layout/default"/>
    <dgm:cxn modelId="{49670FF3-9100-4186-A16C-D3BED94122B8}" type="presParOf" srcId="{0DDB574B-8D9A-4FCA-B000-3A4D099AEB20}" destId="{E16E5C37-A726-40B4-AE3C-99D0FB4292BA}" srcOrd="12" destOrd="0" presId="urn:microsoft.com/office/officeart/2005/8/layout/default"/>
    <dgm:cxn modelId="{4100D198-202D-46CC-8851-CD0DB2793DB8}" type="presParOf" srcId="{0DDB574B-8D9A-4FCA-B000-3A4D099AEB20}" destId="{6AC31FFD-0F30-4474-AE30-F728CC48E8B8}" srcOrd="13" destOrd="0" presId="urn:microsoft.com/office/officeart/2005/8/layout/default"/>
    <dgm:cxn modelId="{9E327E2F-06C3-4D5B-BFAF-59AB3220386F}" type="presParOf" srcId="{0DDB574B-8D9A-4FCA-B000-3A4D099AEB20}" destId="{2807621A-C64F-4231-B034-87AFD3C2F8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9449E-6198-4170-A745-50E99AF06BE2}" type="doc">
      <dgm:prSet loTypeId="urn:microsoft.com/office/officeart/2005/8/layout/hList7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506DC6-FBC8-4F61-BFE8-EEBF6F0F7791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endParaRPr lang="en-US" sz="1400" dirty="0" smtClean="0"/>
        </a:p>
        <a:p>
          <a:pPr algn="just">
            <a:spcAft>
              <a:spcPts val="0"/>
            </a:spcAft>
          </a:pPr>
          <a:r>
            <a:rPr lang="en-US" sz="2400" dirty="0" smtClean="0"/>
            <a:t>Grant of up to </a:t>
          </a:r>
          <a:r>
            <a:rPr lang="en-US" sz="2400" b="1" dirty="0" smtClean="0"/>
            <a:t>J$200,000  for an</a:t>
          </a:r>
          <a:r>
            <a:rPr lang="en-US" sz="2400" dirty="0" smtClean="0"/>
            <a:t> Energy Audit to SMEs</a:t>
          </a:r>
          <a:endParaRPr lang="en-US" sz="2400" dirty="0"/>
        </a:p>
      </dgm:t>
    </dgm:pt>
    <dgm:pt modelId="{20114A49-667E-4347-9C61-A33ABFEC54D2}" type="parTrans" cxnId="{C7E0875D-343A-4FE4-B7C3-5AA87A81349C}">
      <dgm:prSet/>
      <dgm:spPr/>
      <dgm:t>
        <a:bodyPr/>
        <a:lstStyle/>
        <a:p>
          <a:endParaRPr lang="en-US"/>
        </a:p>
      </dgm:t>
    </dgm:pt>
    <dgm:pt modelId="{F078473D-4988-4F81-A956-DC62C88FABEE}" type="sibTrans" cxnId="{C7E0875D-343A-4FE4-B7C3-5AA87A81349C}">
      <dgm:prSet/>
      <dgm:spPr/>
      <dgm:t>
        <a:bodyPr/>
        <a:lstStyle/>
        <a:p>
          <a:endParaRPr lang="en-US"/>
        </a:p>
      </dgm:t>
    </dgm:pt>
    <dgm:pt modelId="{B8B4448B-D3CD-4775-8802-1108BB9862E8}">
      <dgm:prSet phldrT="[Text]" custT="1"/>
      <dgm:spPr/>
      <dgm:t>
        <a:bodyPr/>
        <a:lstStyle/>
        <a:p>
          <a:pPr algn="just"/>
          <a:endParaRPr lang="en-US" sz="2000" b="1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endParaRPr lang="en-US" sz="2000" b="1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ENERGY LOANS FOR BUSINESS:</a:t>
          </a:r>
          <a:r>
            <a:rPr lang="en-US" sz="2400" dirty="0" smtClean="0"/>
            <a:t> </a:t>
          </a:r>
        </a:p>
        <a:p>
          <a:pPr algn="just"/>
          <a:r>
            <a:rPr lang="en-US" sz="2200" dirty="0" smtClean="0"/>
            <a:t>Up to </a:t>
          </a:r>
          <a:r>
            <a:rPr lang="en-US" sz="2200" b="1" dirty="0" smtClean="0"/>
            <a:t>J$30M</a:t>
          </a:r>
          <a:r>
            <a:rPr lang="en-US" sz="2200" dirty="0" smtClean="0"/>
            <a:t> at 9.5</a:t>
          </a:r>
          <a:r>
            <a:rPr lang="en-US" sz="2200" b="1" dirty="0" smtClean="0"/>
            <a:t>% </a:t>
          </a:r>
        </a:p>
        <a:p>
          <a:pPr algn="just"/>
          <a:r>
            <a:rPr lang="en-US" sz="2200" dirty="0" smtClean="0"/>
            <a:t>Over </a:t>
          </a:r>
          <a:r>
            <a:rPr lang="en-US" sz="2200" b="1" dirty="0" smtClean="0"/>
            <a:t>J$30M</a:t>
          </a:r>
          <a:r>
            <a:rPr lang="en-US" sz="2200" dirty="0" smtClean="0"/>
            <a:t> at 10</a:t>
          </a:r>
          <a:r>
            <a:rPr lang="en-US" sz="2200" b="1" dirty="0" smtClean="0"/>
            <a:t>% </a:t>
          </a:r>
        </a:p>
        <a:p>
          <a:pPr algn="just"/>
          <a:r>
            <a:rPr lang="en-US" sz="2200" dirty="0" smtClean="0"/>
            <a:t>Loan Tenure  7 Years </a:t>
          </a:r>
        </a:p>
        <a:p>
          <a:pPr algn="just"/>
          <a:r>
            <a:rPr lang="en-US" sz="2200" b="1" dirty="0" smtClean="0"/>
            <a:t>12</a:t>
          </a:r>
          <a:r>
            <a:rPr lang="en-US" sz="2200" dirty="0" smtClean="0"/>
            <a:t> Months moratorium on principal </a:t>
          </a:r>
        </a:p>
        <a:p>
          <a:pPr algn="just"/>
          <a:r>
            <a:rPr lang="en-US" sz="2200" b="1" dirty="0" smtClean="0"/>
            <a:t>90%</a:t>
          </a:r>
          <a:r>
            <a:rPr lang="en-US" sz="2200" dirty="0" smtClean="0"/>
            <a:t> financing for SMEs</a:t>
          </a:r>
        </a:p>
        <a:p>
          <a:pPr algn="just"/>
          <a:r>
            <a:rPr lang="en-US" sz="2200" b="1" dirty="0" smtClean="0"/>
            <a:t>75%</a:t>
          </a:r>
          <a:r>
            <a:rPr lang="en-US" sz="2200" dirty="0" smtClean="0"/>
            <a:t> financing for large firms</a:t>
          </a:r>
          <a:endParaRPr lang="en-US" sz="2200" dirty="0"/>
        </a:p>
      </dgm:t>
    </dgm:pt>
    <dgm:pt modelId="{5AE6164D-984A-406C-8C8A-23335AE69C47}" type="sibTrans" cxnId="{8025776E-423F-4822-9500-456C82009DE1}">
      <dgm:prSet/>
      <dgm:spPr/>
      <dgm:t>
        <a:bodyPr/>
        <a:lstStyle/>
        <a:p>
          <a:endParaRPr lang="en-US"/>
        </a:p>
      </dgm:t>
    </dgm:pt>
    <dgm:pt modelId="{5DC711A8-AA0C-40D5-8BC6-15FCCDB7647A}" type="parTrans" cxnId="{8025776E-423F-4822-9500-456C82009DE1}">
      <dgm:prSet/>
      <dgm:spPr/>
      <dgm:t>
        <a:bodyPr/>
        <a:lstStyle/>
        <a:p>
          <a:endParaRPr lang="en-US"/>
        </a:p>
      </dgm:t>
    </dgm:pt>
    <dgm:pt modelId="{D7101B17-78BA-498E-BEA6-61A0F0944C0F}" type="pres">
      <dgm:prSet presAssocID="{E259449E-6198-4170-A745-50E99AF06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7C42F-233F-4966-B2F9-28AD5143FA9F}" type="pres">
      <dgm:prSet presAssocID="{E259449E-6198-4170-A745-50E99AF06BE2}" presName="fgShape" presStyleLbl="fgShp" presStyleIdx="0" presStyleCnt="1" custScaleY="26316" custLinFactNeighborX="1087" custLinFactNeighborY="61859"/>
      <dgm:spPr/>
    </dgm:pt>
    <dgm:pt modelId="{03DFDB7F-F5F3-47BF-883B-EB31A3707AFF}" type="pres">
      <dgm:prSet presAssocID="{E259449E-6198-4170-A745-50E99AF06BE2}" presName="linComp" presStyleCnt="0"/>
      <dgm:spPr/>
    </dgm:pt>
    <dgm:pt modelId="{50DAE908-92D3-4AD5-B1B6-59BE124D86B7}" type="pres">
      <dgm:prSet presAssocID="{B8B4448B-D3CD-4775-8802-1108BB9862E8}" presName="compNode" presStyleCnt="0"/>
      <dgm:spPr/>
    </dgm:pt>
    <dgm:pt modelId="{A14914AF-548A-42B7-A6B7-B62A19E9E8F4}" type="pres">
      <dgm:prSet presAssocID="{B8B4448B-D3CD-4775-8802-1108BB9862E8}" presName="bkgdShape" presStyleLbl="node1" presStyleIdx="0" presStyleCnt="2"/>
      <dgm:spPr/>
      <dgm:t>
        <a:bodyPr/>
        <a:lstStyle/>
        <a:p>
          <a:endParaRPr lang="en-US"/>
        </a:p>
      </dgm:t>
    </dgm:pt>
    <dgm:pt modelId="{9510652B-439C-4334-AC6E-A564049591E0}" type="pres">
      <dgm:prSet presAssocID="{B8B4448B-D3CD-4775-8802-1108BB9862E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4E2BC-9268-43BD-AA98-708C8C85DF71}" type="pres">
      <dgm:prSet presAssocID="{B8B4448B-D3CD-4775-8802-1108BB9862E8}" presName="invisiNode" presStyleLbl="node1" presStyleIdx="0" presStyleCnt="2"/>
      <dgm:spPr/>
    </dgm:pt>
    <dgm:pt modelId="{EF264E18-5F1F-4F35-8347-79A855BB5136}" type="pres">
      <dgm:prSet presAssocID="{B8B4448B-D3CD-4775-8802-1108BB9862E8}" presName="imagNode" presStyleLbl="fgImgPlace1" presStyleIdx="0" presStyleCnt="2" custLinFactNeighborX="656" custLinFactNeighborY="-102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D66329-9E9E-4172-9D53-765B706C0887}" type="pres">
      <dgm:prSet presAssocID="{5AE6164D-984A-406C-8C8A-23335AE69C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9EF4F8-4FA1-4F49-B8CB-9F751E15B0DB}" type="pres">
      <dgm:prSet presAssocID="{51506DC6-FBC8-4F61-BFE8-EEBF6F0F7791}" presName="compNode" presStyleCnt="0"/>
      <dgm:spPr/>
    </dgm:pt>
    <dgm:pt modelId="{3286666A-86DB-495F-B8F8-A5204B5F4A52}" type="pres">
      <dgm:prSet presAssocID="{51506DC6-FBC8-4F61-BFE8-EEBF6F0F7791}" presName="bkgdShape" presStyleLbl="node1" presStyleIdx="1" presStyleCnt="2"/>
      <dgm:spPr/>
      <dgm:t>
        <a:bodyPr/>
        <a:lstStyle/>
        <a:p>
          <a:endParaRPr lang="en-US"/>
        </a:p>
      </dgm:t>
    </dgm:pt>
    <dgm:pt modelId="{5BF3BB67-40FC-4EF1-88C7-71E87649CA42}" type="pres">
      <dgm:prSet presAssocID="{51506DC6-FBC8-4F61-BFE8-EEBF6F0F779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5E0E2-EE92-4501-9921-D062A9DAA9DD}" type="pres">
      <dgm:prSet presAssocID="{51506DC6-FBC8-4F61-BFE8-EEBF6F0F7791}" presName="invisiNode" presStyleLbl="node1" presStyleIdx="1" presStyleCnt="2"/>
      <dgm:spPr/>
    </dgm:pt>
    <dgm:pt modelId="{F8C212CC-8202-4CC4-8608-908943F589EF}" type="pres">
      <dgm:prSet presAssocID="{51506DC6-FBC8-4F61-BFE8-EEBF6F0F7791}" presName="imagNode" presStyleLbl="fgImgPlace1" presStyleIdx="1" presStyleCnt="2" custLinFactNeighborX="1844" custLinFactNeighborY="-10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2D84EF6-F2C9-4941-B8BB-05F1719783E7}" type="presOf" srcId="{E259449E-6198-4170-A745-50E99AF06BE2}" destId="{D7101B17-78BA-498E-BEA6-61A0F0944C0F}" srcOrd="0" destOrd="0" presId="urn:microsoft.com/office/officeart/2005/8/layout/hList7"/>
    <dgm:cxn modelId="{54B3DFC2-24DD-4478-9C47-DB659D7D79A8}" type="presOf" srcId="{5AE6164D-984A-406C-8C8A-23335AE69C47}" destId="{0BD66329-9E9E-4172-9D53-765B706C0887}" srcOrd="0" destOrd="0" presId="urn:microsoft.com/office/officeart/2005/8/layout/hList7"/>
    <dgm:cxn modelId="{7A3D4A2B-E276-4036-9E83-0DE0CB122384}" type="presOf" srcId="{B8B4448B-D3CD-4775-8802-1108BB9862E8}" destId="{A14914AF-548A-42B7-A6B7-B62A19E9E8F4}" srcOrd="0" destOrd="0" presId="urn:microsoft.com/office/officeart/2005/8/layout/hList7"/>
    <dgm:cxn modelId="{D5FB21BF-228C-4F00-8D28-9A2E3F4111A6}" type="presOf" srcId="{B8B4448B-D3CD-4775-8802-1108BB9862E8}" destId="{9510652B-439C-4334-AC6E-A564049591E0}" srcOrd="1" destOrd="0" presId="urn:microsoft.com/office/officeart/2005/8/layout/hList7"/>
    <dgm:cxn modelId="{8025776E-423F-4822-9500-456C82009DE1}" srcId="{E259449E-6198-4170-A745-50E99AF06BE2}" destId="{B8B4448B-D3CD-4775-8802-1108BB9862E8}" srcOrd="0" destOrd="0" parTransId="{5DC711A8-AA0C-40D5-8BC6-15FCCDB7647A}" sibTransId="{5AE6164D-984A-406C-8C8A-23335AE69C47}"/>
    <dgm:cxn modelId="{C7E0875D-343A-4FE4-B7C3-5AA87A81349C}" srcId="{E259449E-6198-4170-A745-50E99AF06BE2}" destId="{51506DC6-FBC8-4F61-BFE8-EEBF6F0F7791}" srcOrd="1" destOrd="0" parTransId="{20114A49-667E-4347-9C61-A33ABFEC54D2}" sibTransId="{F078473D-4988-4F81-A956-DC62C88FABEE}"/>
    <dgm:cxn modelId="{7B65A1F4-A463-45B3-A13A-666DEA9DCD8D}" type="presOf" srcId="{51506DC6-FBC8-4F61-BFE8-EEBF6F0F7791}" destId="{5BF3BB67-40FC-4EF1-88C7-71E87649CA42}" srcOrd="1" destOrd="0" presId="urn:microsoft.com/office/officeart/2005/8/layout/hList7"/>
    <dgm:cxn modelId="{E90C425C-9570-4762-96CE-2D8121619CBF}" type="presOf" srcId="{51506DC6-FBC8-4F61-BFE8-EEBF6F0F7791}" destId="{3286666A-86DB-495F-B8F8-A5204B5F4A52}" srcOrd="0" destOrd="0" presId="urn:microsoft.com/office/officeart/2005/8/layout/hList7"/>
    <dgm:cxn modelId="{FC44F10C-4599-41BD-9E45-F010FBAEABB2}" type="presParOf" srcId="{D7101B17-78BA-498E-BEA6-61A0F0944C0F}" destId="{8387C42F-233F-4966-B2F9-28AD5143FA9F}" srcOrd="0" destOrd="0" presId="urn:microsoft.com/office/officeart/2005/8/layout/hList7"/>
    <dgm:cxn modelId="{EF3D7D2D-02AA-40BB-9B9A-EBB2633B7DE9}" type="presParOf" srcId="{D7101B17-78BA-498E-BEA6-61A0F0944C0F}" destId="{03DFDB7F-F5F3-47BF-883B-EB31A3707AFF}" srcOrd="1" destOrd="0" presId="urn:microsoft.com/office/officeart/2005/8/layout/hList7"/>
    <dgm:cxn modelId="{9EF731CD-8ED6-49A0-97C3-1AB3D108A434}" type="presParOf" srcId="{03DFDB7F-F5F3-47BF-883B-EB31A3707AFF}" destId="{50DAE908-92D3-4AD5-B1B6-59BE124D86B7}" srcOrd="0" destOrd="0" presId="urn:microsoft.com/office/officeart/2005/8/layout/hList7"/>
    <dgm:cxn modelId="{21C48D3E-ADF1-4912-BB1D-E105AE37BF44}" type="presParOf" srcId="{50DAE908-92D3-4AD5-B1B6-59BE124D86B7}" destId="{A14914AF-548A-42B7-A6B7-B62A19E9E8F4}" srcOrd="0" destOrd="0" presId="urn:microsoft.com/office/officeart/2005/8/layout/hList7"/>
    <dgm:cxn modelId="{F600AD69-76A8-400D-94F1-7B71B59DB2E8}" type="presParOf" srcId="{50DAE908-92D3-4AD5-B1B6-59BE124D86B7}" destId="{9510652B-439C-4334-AC6E-A564049591E0}" srcOrd="1" destOrd="0" presId="urn:microsoft.com/office/officeart/2005/8/layout/hList7"/>
    <dgm:cxn modelId="{81EC66A5-ECB6-452A-B0DA-53D2C8C320A8}" type="presParOf" srcId="{50DAE908-92D3-4AD5-B1B6-59BE124D86B7}" destId="{5464E2BC-9268-43BD-AA98-708C8C85DF71}" srcOrd="2" destOrd="0" presId="urn:microsoft.com/office/officeart/2005/8/layout/hList7"/>
    <dgm:cxn modelId="{CF22E1B8-D701-4CB6-9AB0-57A58C41882D}" type="presParOf" srcId="{50DAE908-92D3-4AD5-B1B6-59BE124D86B7}" destId="{EF264E18-5F1F-4F35-8347-79A855BB5136}" srcOrd="3" destOrd="0" presId="urn:microsoft.com/office/officeart/2005/8/layout/hList7"/>
    <dgm:cxn modelId="{BB2389C7-EEF1-4D01-9FB1-417EE8710E81}" type="presParOf" srcId="{03DFDB7F-F5F3-47BF-883B-EB31A3707AFF}" destId="{0BD66329-9E9E-4172-9D53-765B706C0887}" srcOrd="1" destOrd="0" presId="urn:microsoft.com/office/officeart/2005/8/layout/hList7"/>
    <dgm:cxn modelId="{67838EA0-7216-4C01-80DB-9851BB9CF339}" type="presParOf" srcId="{03DFDB7F-F5F3-47BF-883B-EB31A3707AFF}" destId="{F59EF4F8-4FA1-4F49-B8CB-9F751E15B0DB}" srcOrd="2" destOrd="0" presId="urn:microsoft.com/office/officeart/2005/8/layout/hList7"/>
    <dgm:cxn modelId="{185628D7-41D2-4957-8F80-50BBED376BA7}" type="presParOf" srcId="{F59EF4F8-4FA1-4F49-B8CB-9F751E15B0DB}" destId="{3286666A-86DB-495F-B8F8-A5204B5F4A52}" srcOrd="0" destOrd="0" presId="urn:microsoft.com/office/officeart/2005/8/layout/hList7"/>
    <dgm:cxn modelId="{AC26A634-0341-414D-A832-2178F86FCD09}" type="presParOf" srcId="{F59EF4F8-4FA1-4F49-B8CB-9F751E15B0DB}" destId="{5BF3BB67-40FC-4EF1-88C7-71E87649CA42}" srcOrd="1" destOrd="0" presId="urn:microsoft.com/office/officeart/2005/8/layout/hList7"/>
    <dgm:cxn modelId="{654583BC-B845-4CC9-98FA-956B61710BF7}" type="presParOf" srcId="{F59EF4F8-4FA1-4F49-B8CB-9F751E15B0DB}" destId="{1175E0E2-EE92-4501-9921-D062A9DAA9DD}" srcOrd="2" destOrd="0" presId="urn:microsoft.com/office/officeart/2005/8/layout/hList7"/>
    <dgm:cxn modelId="{75DA9F32-1D74-4E37-9AB7-8B7B83E68FE8}" type="presParOf" srcId="{F59EF4F8-4FA1-4F49-B8CB-9F751E15B0DB}" destId="{F8C212CC-8202-4CC4-8608-908943F589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2F073-3DD8-4F6A-A06E-EED4ACEFD0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029"/>
        </a:p>
      </dgm:t>
    </dgm:pt>
    <dgm:pt modelId="{CAF799BD-6F9A-475A-A652-48BF796160D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Business Plan Preparation</a:t>
          </a:r>
          <a:endParaRPr lang="en-029" dirty="0">
            <a:solidFill>
              <a:schemeClr val="tx1"/>
            </a:solidFill>
          </a:endParaRPr>
        </a:p>
      </dgm:t>
    </dgm:pt>
    <dgm:pt modelId="{D5BC5C26-B816-40F3-B10D-F07C5D98900B}" type="parTrans" cxnId="{A34F8709-835F-4EC4-BED8-4EED8F403865}">
      <dgm:prSet/>
      <dgm:spPr/>
      <dgm:t>
        <a:bodyPr/>
        <a:lstStyle/>
        <a:p>
          <a:endParaRPr lang="en-029"/>
        </a:p>
      </dgm:t>
    </dgm:pt>
    <dgm:pt modelId="{E1AE2263-12FF-4EAD-98FD-959382BFC5FD}" type="sibTrans" cxnId="{A34F8709-835F-4EC4-BED8-4EED8F403865}">
      <dgm:prSet/>
      <dgm:spPr/>
      <dgm:t>
        <a:bodyPr/>
        <a:lstStyle/>
        <a:p>
          <a:endParaRPr lang="en-029"/>
        </a:p>
      </dgm:t>
    </dgm:pt>
    <dgm:pt modelId="{6705ADA9-21C0-45D3-A51B-13285144D47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Business Process Improvement </a:t>
          </a:r>
          <a:endParaRPr lang="en-029" dirty="0">
            <a:solidFill>
              <a:schemeClr val="tx1"/>
            </a:solidFill>
          </a:endParaRPr>
        </a:p>
      </dgm:t>
    </dgm:pt>
    <dgm:pt modelId="{5371CEB7-4A29-4E87-997A-58DC93080888}" type="parTrans" cxnId="{AE0517A7-393F-447C-81DF-0F988415D0EC}">
      <dgm:prSet/>
      <dgm:spPr/>
      <dgm:t>
        <a:bodyPr/>
        <a:lstStyle/>
        <a:p>
          <a:endParaRPr lang="en-029"/>
        </a:p>
      </dgm:t>
    </dgm:pt>
    <dgm:pt modelId="{81F2D20A-16F7-44F0-B33F-870D47C82AB7}" type="sibTrans" cxnId="{AE0517A7-393F-447C-81DF-0F988415D0EC}">
      <dgm:prSet/>
      <dgm:spPr/>
      <dgm:t>
        <a:bodyPr/>
        <a:lstStyle/>
        <a:p>
          <a:endParaRPr lang="en-029"/>
        </a:p>
      </dgm:t>
    </dgm:pt>
    <dgm:pt modelId="{9DF61A11-015B-4310-89C0-E595555890C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 Statements</a:t>
          </a:r>
        </a:p>
      </dgm:t>
    </dgm:pt>
    <dgm:pt modelId="{AB162136-AA98-4B2C-9284-F38AC75B446A}" type="parTrans" cxnId="{F4600320-ABB4-4015-9D99-FD9D95F82C91}">
      <dgm:prSet/>
      <dgm:spPr/>
      <dgm:t>
        <a:bodyPr/>
        <a:lstStyle/>
        <a:p>
          <a:endParaRPr lang="en-029"/>
        </a:p>
      </dgm:t>
    </dgm:pt>
    <dgm:pt modelId="{29C73A0E-884A-4791-B2F9-0B9408D722AD}" type="sibTrans" cxnId="{F4600320-ABB4-4015-9D99-FD9D95F82C91}">
      <dgm:prSet/>
      <dgm:spPr/>
      <dgm:t>
        <a:bodyPr/>
        <a:lstStyle/>
        <a:p>
          <a:endParaRPr lang="en-029"/>
        </a:p>
      </dgm:t>
    </dgm:pt>
    <dgm:pt modelId="{CD94ECA9-D16B-4D7C-B2C8-9154E75CA51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Marketing Plans</a:t>
          </a:r>
        </a:p>
      </dgm:t>
    </dgm:pt>
    <dgm:pt modelId="{073620D1-445B-4434-B42C-9597D4C8C91A}" type="parTrans" cxnId="{7010F772-3106-420F-983E-5D04ABDCB6C2}">
      <dgm:prSet/>
      <dgm:spPr/>
      <dgm:t>
        <a:bodyPr/>
        <a:lstStyle/>
        <a:p>
          <a:endParaRPr lang="en-029"/>
        </a:p>
      </dgm:t>
    </dgm:pt>
    <dgm:pt modelId="{EA55246C-87B0-45E4-92D9-974EE66C8410}" type="sibTrans" cxnId="{7010F772-3106-420F-983E-5D04ABDCB6C2}">
      <dgm:prSet/>
      <dgm:spPr/>
      <dgm:t>
        <a:bodyPr/>
        <a:lstStyle/>
        <a:p>
          <a:endParaRPr lang="en-029"/>
        </a:p>
      </dgm:t>
    </dgm:pt>
    <dgm:pt modelId="{50141E23-8285-44B5-8EDD-5DDE672F909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Management Consulting Service </a:t>
          </a:r>
          <a:endParaRPr lang="en-029" dirty="0">
            <a:solidFill>
              <a:schemeClr val="tx1"/>
            </a:solidFill>
          </a:endParaRPr>
        </a:p>
      </dgm:t>
    </dgm:pt>
    <dgm:pt modelId="{A30694A3-4C30-4044-8258-E9D2D259B173}" type="parTrans" cxnId="{F0F7EED2-BD2C-46AB-97CB-DA2F5E5B884A}">
      <dgm:prSet/>
      <dgm:spPr/>
      <dgm:t>
        <a:bodyPr/>
        <a:lstStyle/>
        <a:p>
          <a:endParaRPr lang="en-029"/>
        </a:p>
      </dgm:t>
    </dgm:pt>
    <dgm:pt modelId="{2E11B89D-DB1C-4A70-A484-7B5E36671264}" type="sibTrans" cxnId="{F0F7EED2-BD2C-46AB-97CB-DA2F5E5B884A}">
      <dgm:prSet/>
      <dgm:spPr/>
      <dgm:t>
        <a:bodyPr/>
        <a:lstStyle/>
        <a:p>
          <a:endParaRPr lang="en-029"/>
        </a:p>
      </dgm:t>
    </dgm:pt>
    <dgm:pt modelId="{B5BD0120-92F9-4867-AB82-D29CC5B5CC9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Courses</a:t>
          </a:r>
          <a:endParaRPr lang="en-029" dirty="0">
            <a:solidFill>
              <a:schemeClr val="tx1"/>
            </a:solidFill>
          </a:endParaRPr>
        </a:p>
      </dgm:t>
    </dgm:pt>
    <dgm:pt modelId="{9E1B3E42-3861-4023-973E-DADBB7EED637}" type="parTrans" cxnId="{3C8A4D57-2019-4A92-84D5-04F676190BEC}">
      <dgm:prSet/>
      <dgm:spPr/>
      <dgm:t>
        <a:bodyPr/>
        <a:lstStyle/>
        <a:p>
          <a:endParaRPr lang="en-029"/>
        </a:p>
      </dgm:t>
    </dgm:pt>
    <dgm:pt modelId="{BA91C674-B6D7-48D8-AD7D-7116D577E31E}" type="sibTrans" cxnId="{3C8A4D57-2019-4A92-84D5-04F676190BEC}">
      <dgm:prSet/>
      <dgm:spPr/>
      <dgm:t>
        <a:bodyPr/>
        <a:lstStyle/>
        <a:p>
          <a:endParaRPr lang="en-029"/>
        </a:p>
      </dgm:t>
    </dgm:pt>
    <dgm:pt modelId="{55AE4560-3081-467A-AD83-38A91446AF90}" type="pres">
      <dgm:prSet presAssocID="{CBA2F073-3DD8-4F6A-A06E-EED4ACEFD0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029"/>
        </a:p>
      </dgm:t>
    </dgm:pt>
    <dgm:pt modelId="{4EFA44B0-BF6D-4AC2-948D-395F289AC426}" type="pres">
      <dgm:prSet presAssocID="{CBA2F073-3DD8-4F6A-A06E-EED4ACEFD098}" presName="Name1" presStyleCnt="0"/>
      <dgm:spPr/>
      <dgm:t>
        <a:bodyPr/>
        <a:lstStyle/>
        <a:p>
          <a:endParaRPr lang="en-029"/>
        </a:p>
      </dgm:t>
    </dgm:pt>
    <dgm:pt modelId="{6A5E662A-D816-4DC9-B5A2-5E7042222FC5}" type="pres">
      <dgm:prSet presAssocID="{CBA2F073-3DD8-4F6A-A06E-EED4ACEFD098}" presName="cycle" presStyleCnt="0"/>
      <dgm:spPr/>
      <dgm:t>
        <a:bodyPr/>
        <a:lstStyle/>
        <a:p>
          <a:endParaRPr lang="en-029"/>
        </a:p>
      </dgm:t>
    </dgm:pt>
    <dgm:pt modelId="{FD81E6C2-635F-4068-8224-531A89A294DE}" type="pres">
      <dgm:prSet presAssocID="{CBA2F073-3DD8-4F6A-A06E-EED4ACEFD098}" presName="srcNode" presStyleLbl="node1" presStyleIdx="0" presStyleCnt="6"/>
      <dgm:spPr/>
      <dgm:t>
        <a:bodyPr/>
        <a:lstStyle/>
        <a:p>
          <a:endParaRPr lang="en-029"/>
        </a:p>
      </dgm:t>
    </dgm:pt>
    <dgm:pt modelId="{B04F9FAA-5968-4159-88FC-77A489555B00}" type="pres">
      <dgm:prSet presAssocID="{CBA2F073-3DD8-4F6A-A06E-EED4ACEFD098}" presName="conn" presStyleLbl="parChTrans1D2" presStyleIdx="0" presStyleCnt="1"/>
      <dgm:spPr/>
      <dgm:t>
        <a:bodyPr/>
        <a:lstStyle/>
        <a:p>
          <a:endParaRPr lang="en-029"/>
        </a:p>
      </dgm:t>
    </dgm:pt>
    <dgm:pt modelId="{59F0CB87-6BC2-4423-9F2F-6372FEFF6F2A}" type="pres">
      <dgm:prSet presAssocID="{CBA2F073-3DD8-4F6A-A06E-EED4ACEFD098}" presName="extraNode" presStyleLbl="node1" presStyleIdx="0" presStyleCnt="6"/>
      <dgm:spPr/>
      <dgm:t>
        <a:bodyPr/>
        <a:lstStyle/>
        <a:p>
          <a:endParaRPr lang="en-029"/>
        </a:p>
      </dgm:t>
    </dgm:pt>
    <dgm:pt modelId="{D1D5A73B-A3F9-42C4-88A6-3B3A44808E73}" type="pres">
      <dgm:prSet presAssocID="{CBA2F073-3DD8-4F6A-A06E-EED4ACEFD098}" presName="dstNode" presStyleLbl="node1" presStyleIdx="0" presStyleCnt="6"/>
      <dgm:spPr/>
      <dgm:t>
        <a:bodyPr/>
        <a:lstStyle/>
        <a:p>
          <a:endParaRPr lang="en-029"/>
        </a:p>
      </dgm:t>
    </dgm:pt>
    <dgm:pt modelId="{1EB091AE-29C5-4D73-B32D-A1FDD2F4904C}" type="pres">
      <dgm:prSet presAssocID="{CAF799BD-6F9A-475A-A652-48BF796160D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E1235A7-6FE0-4E47-B6D5-16ABCC93E32F}" type="pres">
      <dgm:prSet presAssocID="{CAF799BD-6F9A-475A-A652-48BF796160DD}" presName="accent_1" presStyleCnt="0"/>
      <dgm:spPr/>
      <dgm:t>
        <a:bodyPr/>
        <a:lstStyle/>
        <a:p>
          <a:endParaRPr lang="en-029"/>
        </a:p>
      </dgm:t>
    </dgm:pt>
    <dgm:pt modelId="{F055D557-700D-4C2A-9117-F798505CED67}" type="pres">
      <dgm:prSet presAssocID="{CAF799BD-6F9A-475A-A652-48BF796160DD}" presName="accentRepeatNode" presStyleLbl="solidFgAcc1" presStyleIdx="0" presStyleCnt="6"/>
      <dgm:spPr/>
      <dgm:t>
        <a:bodyPr/>
        <a:lstStyle/>
        <a:p>
          <a:endParaRPr lang="en-029"/>
        </a:p>
      </dgm:t>
    </dgm:pt>
    <dgm:pt modelId="{E4ECD458-EAC6-4883-B77B-5E2A7D2A2CD3}" type="pres">
      <dgm:prSet presAssocID="{6705ADA9-21C0-45D3-A51B-13285144D4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710936A-FA32-4D09-9402-19A37C30A67C}" type="pres">
      <dgm:prSet presAssocID="{6705ADA9-21C0-45D3-A51B-13285144D47D}" presName="accent_2" presStyleCnt="0"/>
      <dgm:spPr/>
      <dgm:t>
        <a:bodyPr/>
        <a:lstStyle/>
        <a:p>
          <a:endParaRPr lang="en-029"/>
        </a:p>
      </dgm:t>
    </dgm:pt>
    <dgm:pt modelId="{6F09628E-3BA6-4BD6-A12B-B66C6E4ACD30}" type="pres">
      <dgm:prSet presAssocID="{6705ADA9-21C0-45D3-A51B-13285144D47D}" presName="accentRepeatNode" presStyleLbl="solidFgAcc1" presStyleIdx="1" presStyleCnt="6"/>
      <dgm:spPr/>
      <dgm:t>
        <a:bodyPr/>
        <a:lstStyle/>
        <a:p>
          <a:endParaRPr lang="en-029"/>
        </a:p>
      </dgm:t>
    </dgm:pt>
    <dgm:pt modelId="{B8919351-842B-4528-A6A2-A48566216765}" type="pres">
      <dgm:prSet presAssocID="{9DF61A11-015B-4310-89C0-E595555890C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03FDD6C8-13B7-4D78-AAF9-1060293A4C11}" type="pres">
      <dgm:prSet presAssocID="{9DF61A11-015B-4310-89C0-E595555890C6}" presName="accent_3" presStyleCnt="0"/>
      <dgm:spPr/>
      <dgm:t>
        <a:bodyPr/>
        <a:lstStyle/>
        <a:p>
          <a:endParaRPr lang="en-029"/>
        </a:p>
      </dgm:t>
    </dgm:pt>
    <dgm:pt modelId="{8F3916DC-5D66-4673-BCB6-0A97AF0F1533}" type="pres">
      <dgm:prSet presAssocID="{9DF61A11-015B-4310-89C0-E595555890C6}" presName="accentRepeatNode" presStyleLbl="solidFgAcc1" presStyleIdx="2" presStyleCnt="6"/>
      <dgm:spPr/>
      <dgm:t>
        <a:bodyPr/>
        <a:lstStyle/>
        <a:p>
          <a:endParaRPr lang="en-029"/>
        </a:p>
      </dgm:t>
    </dgm:pt>
    <dgm:pt modelId="{8558E548-1A85-40D1-8EDC-460371D565BB}" type="pres">
      <dgm:prSet presAssocID="{CD94ECA9-D16B-4D7C-B2C8-9154E75CA51D}" presName="text_4" presStyleLbl="node1" presStyleIdx="3" presStyleCnt="6" custLinFactNeighborX="686" custLinFactNeighborY="-9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3603C-385A-4A95-BCE7-DF82AAE8CF59}" type="pres">
      <dgm:prSet presAssocID="{CD94ECA9-D16B-4D7C-B2C8-9154E75CA51D}" presName="accent_4" presStyleCnt="0"/>
      <dgm:spPr/>
    </dgm:pt>
    <dgm:pt modelId="{4DE0DECF-D370-4101-9015-0F027B2B2B10}" type="pres">
      <dgm:prSet presAssocID="{CD94ECA9-D16B-4D7C-B2C8-9154E75CA51D}" presName="accentRepeatNode" presStyleLbl="solidFgAcc1" presStyleIdx="3" presStyleCnt="6"/>
      <dgm:spPr/>
      <dgm:t>
        <a:bodyPr/>
        <a:lstStyle/>
        <a:p>
          <a:endParaRPr lang="en-029"/>
        </a:p>
      </dgm:t>
    </dgm:pt>
    <dgm:pt modelId="{44C5130A-ADCB-44C6-8650-63056B08959B}" type="pres">
      <dgm:prSet presAssocID="{50141E23-8285-44B5-8EDD-5DDE672F909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3EEC9-F63E-42B0-B259-CE1F96D12CBE}" type="pres">
      <dgm:prSet presAssocID="{50141E23-8285-44B5-8EDD-5DDE672F909C}" presName="accent_5" presStyleCnt="0"/>
      <dgm:spPr/>
    </dgm:pt>
    <dgm:pt modelId="{3BBFF847-AE66-4ED0-9909-F50A11CF1501}" type="pres">
      <dgm:prSet presAssocID="{50141E23-8285-44B5-8EDD-5DDE672F909C}" presName="accentRepeatNode" presStyleLbl="solidFgAcc1" presStyleIdx="4" presStyleCnt="6"/>
      <dgm:spPr/>
      <dgm:t>
        <a:bodyPr/>
        <a:lstStyle/>
        <a:p>
          <a:endParaRPr lang="en-029"/>
        </a:p>
      </dgm:t>
    </dgm:pt>
    <dgm:pt modelId="{0F35A25E-6F6C-467E-90A9-42897305951B}" type="pres">
      <dgm:prSet presAssocID="{B5BD0120-92F9-4867-AB82-D29CC5B5CC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13A93-6913-48A6-B142-457AB1BF39B0}" type="pres">
      <dgm:prSet presAssocID="{B5BD0120-92F9-4867-AB82-D29CC5B5CC96}" presName="accent_6" presStyleCnt="0"/>
      <dgm:spPr/>
    </dgm:pt>
    <dgm:pt modelId="{14DB0580-E693-4C15-A346-E2226C103CEE}" type="pres">
      <dgm:prSet presAssocID="{B5BD0120-92F9-4867-AB82-D29CC5B5CC96}" presName="accentRepeatNode" presStyleLbl="solidFgAcc1" presStyleIdx="5" presStyleCnt="6"/>
      <dgm:spPr/>
      <dgm:t>
        <a:bodyPr/>
        <a:lstStyle/>
        <a:p>
          <a:endParaRPr lang="en-029"/>
        </a:p>
      </dgm:t>
    </dgm:pt>
  </dgm:ptLst>
  <dgm:cxnLst>
    <dgm:cxn modelId="{405C45B5-9CF1-4516-B8A9-C14B8746EC0B}" type="presOf" srcId="{50141E23-8285-44B5-8EDD-5DDE672F909C}" destId="{44C5130A-ADCB-44C6-8650-63056B08959B}" srcOrd="0" destOrd="0" presId="urn:microsoft.com/office/officeart/2008/layout/VerticalCurvedList"/>
    <dgm:cxn modelId="{7010F772-3106-420F-983E-5D04ABDCB6C2}" srcId="{CBA2F073-3DD8-4F6A-A06E-EED4ACEFD098}" destId="{CD94ECA9-D16B-4D7C-B2C8-9154E75CA51D}" srcOrd="3" destOrd="0" parTransId="{073620D1-445B-4434-B42C-9597D4C8C91A}" sibTransId="{EA55246C-87B0-45E4-92D9-974EE66C8410}"/>
    <dgm:cxn modelId="{3C8A4D57-2019-4A92-84D5-04F676190BEC}" srcId="{CBA2F073-3DD8-4F6A-A06E-EED4ACEFD098}" destId="{B5BD0120-92F9-4867-AB82-D29CC5B5CC96}" srcOrd="5" destOrd="0" parTransId="{9E1B3E42-3861-4023-973E-DADBB7EED637}" sibTransId="{BA91C674-B6D7-48D8-AD7D-7116D577E31E}"/>
    <dgm:cxn modelId="{81EA5651-0B2F-4509-BE60-7010E5C323C7}" type="presOf" srcId="{CBA2F073-3DD8-4F6A-A06E-EED4ACEFD098}" destId="{55AE4560-3081-467A-AD83-38A91446AF90}" srcOrd="0" destOrd="0" presId="urn:microsoft.com/office/officeart/2008/layout/VerticalCurvedList"/>
    <dgm:cxn modelId="{32A07CEE-CBFC-4569-9D74-FC1D11491341}" type="presOf" srcId="{E1AE2263-12FF-4EAD-98FD-959382BFC5FD}" destId="{B04F9FAA-5968-4159-88FC-77A489555B00}" srcOrd="0" destOrd="0" presId="urn:microsoft.com/office/officeart/2008/layout/VerticalCurvedList"/>
    <dgm:cxn modelId="{95F1676A-AC78-47F3-B45A-7ACC87BFBAA0}" type="presOf" srcId="{B5BD0120-92F9-4867-AB82-D29CC5B5CC96}" destId="{0F35A25E-6F6C-467E-90A9-42897305951B}" srcOrd="0" destOrd="0" presId="urn:microsoft.com/office/officeart/2008/layout/VerticalCurvedList"/>
    <dgm:cxn modelId="{AE0517A7-393F-447C-81DF-0F988415D0EC}" srcId="{CBA2F073-3DD8-4F6A-A06E-EED4ACEFD098}" destId="{6705ADA9-21C0-45D3-A51B-13285144D47D}" srcOrd="1" destOrd="0" parTransId="{5371CEB7-4A29-4E87-997A-58DC93080888}" sibTransId="{81F2D20A-16F7-44F0-B33F-870D47C82AB7}"/>
    <dgm:cxn modelId="{F4600320-ABB4-4015-9D99-FD9D95F82C91}" srcId="{CBA2F073-3DD8-4F6A-A06E-EED4ACEFD098}" destId="{9DF61A11-015B-4310-89C0-E595555890C6}" srcOrd="2" destOrd="0" parTransId="{AB162136-AA98-4B2C-9284-F38AC75B446A}" sibTransId="{29C73A0E-884A-4791-B2F9-0B9408D722AD}"/>
    <dgm:cxn modelId="{34F3C24F-8671-4288-A7BA-A6374F65B397}" type="presOf" srcId="{6705ADA9-21C0-45D3-A51B-13285144D47D}" destId="{E4ECD458-EAC6-4883-B77B-5E2A7D2A2CD3}" srcOrd="0" destOrd="0" presId="urn:microsoft.com/office/officeart/2008/layout/VerticalCurvedList"/>
    <dgm:cxn modelId="{584A9339-7757-4541-99E4-4AAE76FCC6F7}" type="presOf" srcId="{CAF799BD-6F9A-475A-A652-48BF796160DD}" destId="{1EB091AE-29C5-4D73-B32D-A1FDD2F4904C}" srcOrd="0" destOrd="0" presId="urn:microsoft.com/office/officeart/2008/layout/VerticalCurvedList"/>
    <dgm:cxn modelId="{028345CA-FEE9-41AB-80EC-B40B5F1C2D0F}" type="presOf" srcId="{9DF61A11-015B-4310-89C0-E595555890C6}" destId="{B8919351-842B-4528-A6A2-A48566216765}" srcOrd="0" destOrd="0" presId="urn:microsoft.com/office/officeart/2008/layout/VerticalCurvedList"/>
    <dgm:cxn modelId="{9F491D75-7D05-48F9-AD2C-7C48D385DDB2}" type="presOf" srcId="{CD94ECA9-D16B-4D7C-B2C8-9154E75CA51D}" destId="{8558E548-1A85-40D1-8EDC-460371D565BB}" srcOrd="0" destOrd="0" presId="urn:microsoft.com/office/officeart/2008/layout/VerticalCurvedList"/>
    <dgm:cxn modelId="{F0F7EED2-BD2C-46AB-97CB-DA2F5E5B884A}" srcId="{CBA2F073-3DD8-4F6A-A06E-EED4ACEFD098}" destId="{50141E23-8285-44B5-8EDD-5DDE672F909C}" srcOrd="4" destOrd="0" parTransId="{A30694A3-4C30-4044-8258-E9D2D259B173}" sibTransId="{2E11B89D-DB1C-4A70-A484-7B5E36671264}"/>
    <dgm:cxn modelId="{A34F8709-835F-4EC4-BED8-4EED8F403865}" srcId="{CBA2F073-3DD8-4F6A-A06E-EED4ACEFD098}" destId="{CAF799BD-6F9A-475A-A652-48BF796160DD}" srcOrd="0" destOrd="0" parTransId="{D5BC5C26-B816-40F3-B10D-F07C5D98900B}" sibTransId="{E1AE2263-12FF-4EAD-98FD-959382BFC5FD}"/>
    <dgm:cxn modelId="{08F59FB8-C1DF-4F54-9E75-F98778BEBDFB}" type="presParOf" srcId="{55AE4560-3081-467A-AD83-38A91446AF90}" destId="{4EFA44B0-BF6D-4AC2-948D-395F289AC426}" srcOrd="0" destOrd="0" presId="urn:microsoft.com/office/officeart/2008/layout/VerticalCurvedList"/>
    <dgm:cxn modelId="{3FD15122-3B50-45FC-8733-20673F5F323D}" type="presParOf" srcId="{4EFA44B0-BF6D-4AC2-948D-395F289AC426}" destId="{6A5E662A-D816-4DC9-B5A2-5E7042222FC5}" srcOrd="0" destOrd="0" presId="urn:microsoft.com/office/officeart/2008/layout/VerticalCurvedList"/>
    <dgm:cxn modelId="{2D2FA8B9-D7E8-4B68-82D0-58BDBA93102B}" type="presParOf" srcId="{6A5E662A-D816-4DC9-B5A2-5E7042222FC5}" destId="{FD81E6C2-635F-4068-8224-531A89A294DE}" srcOrd="0" destOrd="0" presId="urn:microsoft.com/office/officeart/2008/layout/VerticalCurvedList"/>
    <dgm:cxn modelId="{DA610818-F3B2-4DB9-B06A-0D29DA1B13D4}" type="presParOf" srcId="{6A5E662A-D816-4DC9-B5A2-5E7042222FC5}" destId="{B04F9FAA-5968-4159-88FC-77A489555B00}" srcOrd="1" destOrd="0" presId="urn:microsoft.com/office/officeart/2008/layout/VerticalCurvedList"/>
    <dgm:cxn modelId="{97EF2309-994E-4AF7-B92B-CFB0CA12C2C9}" type="presParOf" srcId="{6A5E662A-D816-4DC9-B5A2-5E7042222FC5}" destId="{59F0CB87-6BC2-4423-9F2F-6372FEFF6F2A}" srcOrd="2" destOrd="0" presId="urn:microsoft.com/office/officeart/2008/layout/VerticalCurvedList"/>
    <dgm:cxn modelId="{4DB74E9C-54E3-41DE-A183-28794B668CBE}" type="presParOf" srcId="{6A5E662A-D816-4DC9-B5A2-5E7042222FC5}" destId="{D1D5A73B-A3F9-42C4-88A6-3B3A44808E73}" srcOrd="3" destOrd="0" presId="urn:microsoft.com/office/officeart/2008/layout/VerticalCurvedList"/>
    <dgm:cxn modelId="{1899DB7C-DEE3-4F96-8E54-A1918FEAFFB5}" type="presParOf" srcId="{4EFA44B0-BF6D-4AC2-948D-395F289AC426}" destId="{1EB091AE-29C5-4D73-B32D-A1FDD2F4904C}" srcOrd="1" destOrd="0" presId="urn:microsoft.com/office/officeart/2008/layout/VerticalCurvedList"/>
    <dgm:cxn modelId="{DC14F8B3-8916-4FB9-A729-E93ADD28FA84}" type="presParOf" srcId="{4EFA44B0-BF6D-4AC2-948D-395F289AC426}" destId="{9E1235A7-6FE0-4E47-B6D5-16ABCC93E32F}" srcOrd="2" destOrd="0" presId="urn:microsoft.com/office/officeart/2008/layout/VerticalCurvedList"/>
    <dgm:cxn modelId="{C0B37F59-A70E-475E-BF2B-F1A5469E22F7}" type="presParOf" srcId="{9E1235A7-6FE0-4E47-B6D5-16ABCC93E32F}" destId="{F055D557-700D-4C2A-9117-F798505CED67}" srcOrd="0" destOrd="0" presId="urn:microsoft.com/office/officeart/2008/layout/VerticalCurvedList"/>
    <dgm:cxn modelId="{C5D5A995-D3DD-431D-9176-CD39653CFB5F}" type="presParOf" srcId="{4EFA44B0-BF6D-4AC2-948D-395F289AC426}" destId="{E4ECD458-EAC6-4883-B77B-5E2A7D2A2CD3}" srcOrd="3" destOrd="0" presId="urn:microsoft.com/office/officeart/2008/layout/VerticalCurvedList"/>
    <dgm:cxn modelId="{A6153FCD-EBA9-4B23-86EE-082EE9D4BA03}" type="presParOf" srcId="{4EFA44B0-BF6D-4AC2-948D-395F289AC426}" destId="{9710936A-FA32-4D09-9402-19A37C30A67C}" srcOrd="4" destOrd="0" presId="urn:microsoft.com/office/officeart/2008/layout/VerticalCurvedList"/>
    <dgm:cxn modelId="{C5B8B62A-D7D5-4EF5-9E54-7F5FF9A516D3}" type="presParOf" srcId="{9710936A-FA32-4D09-9402-19A37C30A67C}" destId="{6F09628E-3BA6-4BD6-A12B-B66C6E4ACD30}" srcOrd="0" destOrd="0" presId="urn:microsoft.com/office/officeart/2008/layout/VerticalCurvedList"/>
    <dgm:cxn modelId="{78A0880E-D081-4CFF-8DD1-789AECB6C285}" type="presParOf" srcId="{4EFA44B0-BF6D-4AC2-948D-395F289AC426}" destId="{B8919351-842B-4528-A6A2-A48566216765}" srcOrd="5" destOrd="0" presId="urn:microsoft.com/office/officeart/2008/layout/VerticalCurvedList"/>
    <dgm:cxn modelId="{2F6A12F5-F7F3-4B65-9A4A-26942CFD3B30}" type="presParOf" srcId="{4EFA44B0-BF6D-4AC2-948D-395F289AC426}" destId="{03FDD6C8-13B7-4D78-AAF9-1060293A4C11}" srcOrd="6" destOrd="0" presId="urn:microsoft.com/office/officeart/2008/layout/VerticalCurvedList"/>
    <dgm:cxn modelId="{7F7D3B44-6927-4C10-9E00-F5EB7433EFA1}" type="presParOf" srcId="{03FDD6C8-13B7-4D78-AAF9-1060293A4C11}" destId="{8F3916DC-5D66-4673-BCB6-0A97AF0F1533}" srcOrd="0" destOrd="0" presId="urn:microsoft.com/office/officeart/2008/layout/VerticalCurvedList"/>
    <dgm:cxn modelId="{07D59CDE-4A52-40B5-8CE7-EF89FB3A2635}" type="presParOf" srcId="{4EFA44B0-BF6D-4AC2-948D-395F289AC426}" destId="{8558E548-1A85-40D1-8EDC-460371D565BB}" srcOrd="7" destOrd="0" presId="urn:microsoft.com/office/officeart/2008/layout/VerticalCurvedList"/>
    <dgm:cxn modelId="{2E573C13-0FE8-4069-BB41-5716C7275E32}" type="presParOf" srcId="{4EFA44B0-BF6D-4AC2-948D-395F289AC426}" destId="{3823603C-385A-4A95-BCE7-DF82AAE8CF59}" srcOrd="8" destOrd="0" presId="urn:microsoft.com/office/officeart/2008/layout/VerticalCurvedList"/>
    <dgm:cxn modelId="{D722D808-342D-407E-8509-117A843AC1F0}" type="presParOf" srcId="{3823603C-385A-4A95-BCE7-DF82AAE8CF59}" destId="{4DE0DECF-D370-4101-9015-0F027B2B2B10}" srcOrd="0" destOrd="0" presId="urn:microsoft.com/office/officeart/2008/layout/VerticalCurvedList"/>
    <dgm:cxn modelId="{AD3966CE-17B7-4E17-9BF5-4F5D5D71EB37}" type="presParOf" srcId="{4EFA44B0-BF6D-4AC2-948D-395F289AC426}" destId="{44C5130A-ADCB-44C6-8650-63056B08959B}" srcOrd="9" destOrd="0" presId="urn:microsoft.com/office/officeart/2008/layout/VerticalCurvedList"/>
    <dgm:cxn modelId="{27CA9ECB-6C20-47A9-BA69-7ABA936172B8}" type="presParOf" srcId="{4EFA44B0-BF6D-4AC2-948D-395F289AC426}" destId="{3B23EEC9-F63E-42B0-B259-CE1F96D12CBE}" srcOrd="10" destOrd="0" presId="urn:microsoft.com/office/officeart/2008/layout/VerticalCurvedList"/>
    <dgm:cxn modelId="{70B72EC0-4370-4C5B-BF2B-056DDCE450A9}" type="presParOf" srcId="{3B23EEC9-F63E-42B0-B259-CE1F96D12CBE}" destId="{3BBFF847-AE66-4ED0-9909-F50A11CF1501}" srcOrd="0" destOrd="0" presId="urn:microsoft.com/office/officeart/2008/layout/VerticalCurvedList"/>
    <dgm:cxn modelId="{0F743A87-95D8-4AAC-B040-63C000852A6A}" type="presParOf" srcId="{4EFA44B0-BF6D-4AC2-948D-395F289AC426}" destId="{0F35A25E-6F6C-467E-90A9-42897305951B}" srcOrd="11" destOrd="0" presId="urn:microsoft.com/office/officeart/2008/layout/VerticalCurvedList"/>
    <dgm:cxn modelId="{47568852-75B0-415E-B844-59A123032FFB}" type="presParOf" srcId="{4EFA44B0-BF6D-4AC2-948D-395F289AC426}" destId="{EEE13A93-6913-48A6-B142-457AB1BF39B0}" srcOrd="12" destOrd="0" presId="urn:microsoft.com/office/officeart/2008/layout/VerticalCurvedList"/>
    <dgm:cxn modelId="{6FDD9867-A35F-4E6F-B93D-5E5DCEA66379}" type="presParOf" srcId="{EEE13A93-6913-48A6-B142-457AB1BF39B0}" destId="{14DB0580-E693-4C15-A346-E2226C103C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EDD83-D9E5-4AFB-89BF-EE7936024E3C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029"/>
        </a:p>
      </dgm:t>
    </dgm:pt>
    <dgm:pt modelId="{ADA535E3-DC81-4F34-A23E-647099FB789C}">
      <dgm:prSet phldrT="[Text]" custT="1"/>
      <dgm:spPr/>
      <dgm:t>
        <a:bodyPr/>
        <a:lstStyle/>
        <a:p>
          <a:r>
            <a:rPr lang="en-029" sz="900" b="1" dirty="0" smtClean="0"/>
            <a:t>ABTAX Limited</a:t>
          </a:r>
          <a:endParaRPr lang="en-029" sz="900" dirty="0"/>
        </a:p>
      </dgm:t>
    </dgm:pt>
    <dgm:pt modelId="{81F2B680-1F54-4A45-8FF9-B1D6751D9973}" type="parTrans" cxnId="{447B913D-E2BB-4384-AE6E-077F35E2638D}">
      <dgm:prSet/>
      <dgm:spPr/>
      <dgm:t>
        <a:bodyPr/>
        <a:lstStyle/>
        <a:p>
          <a:endParaRPr lang="en-029" sz="900"/>
        </a:p>
      </dgm:t>
    </dgm:pt>
    <dgm:pt modelId="{F81301DE-653F-4F4C-956E-0E00E01D3D20}" type="sibTrans" cxnId="{447B913D-E2BB-4384-AE6E-077F35E2638D}">
      <dgm:prSet/>
      <dgm:spPr/>
      <dgm:t>
        <a:bodyPr/>
        <a:lstStyle/>
        <a:p>
          <a:endParaRPr lang="en-029" sz="900"/>
        </a:p>
      </dgm:t>
    </dgm:pt>
    <dgm:pt modelId="{82F6A379-FF15-471B-81F9-4903ADFE4B80}">
      <dgm:prSet/>
      <dgm:spPr/>
      <dgm:t>
        <a:bodyPr/>
        <a:lstStyle/>
        <a:p>
          <a:r>
            <a:rPr lang="en-029" b="1" dirty="0" smtClean="0"/>
            <a:t>Boldeck Jamaica Limited</a:t>
          </a:r>
        </a:p>
      </dgm:t>
    </dgm:pt>
    <dgm:pt modelId="{D395F290-A9EA-4954-B979-26CCDD900280}" type="parTrans" cxnId="{CBD6D7BB-DEF2-4652-AD34-2887568F7866}">
      <dgm:prSet/>
      <dgm:spPr/>
      <dgm:t>
        <a:bodyPr/>
        <a:lstStyle/>
        <a:p>
          <a:endParaRPr lang="en-029"/>
        </a:p>
      </dgm:t>
    </dgm:pt>
    <dgm:pt modelId="{35D5C129-893B-4A7C-85B1-C75A8CD0A974}" type="sibTrans" cxnId="{CBD6D7BB-DEF2-4652-AD34-2887568F7866}">
      <dgm:prSet/>
      <dgm:spPr/>
      <dgm:t>
        <a:bodyPr/>
        <a:lstStyle/>
        <a:p>
          <a:endParaRPr lang="en-029"/>
        </a:p>
      </dgm:t>
    </dgm:pt>
    <dgm:pt modelId="{BD32DE4C-A917-4205-9A3E-A478715C58C9}">
      <dgm:prSet/>
      <dgm:spPr/>
      <dgm:t>
        <a:bodyPr/>
        <a:lstStyle/>
        <a:p>
          <a:r>
            <a:rPr lang="en-029" b="1" dirty="0" smtClean="0"/>
            <a:t>BDO Management Consultants</a:t>
          </a:r>
        </a:p>
      </dgm:t>
    </dgm:pt>
    <dgm:pt modelId="{0C07C7BA-06FE-4A56-9451-67017656EFD2}" type="parTrans" cxnId="{956DCD05-A107-46A7-B357-064D47371519}">
      <dgm:prSet/>
      <dgm:spPr/>
      <dgm:t>
        <a:bodyPr/>
        <a:lstStyle/>
        <a:p>
          <a:endParaRPr lang="en-029"/>
        </a:p>
      </dgm:t>
    </dgm:pt>
    <dgm:pt modelId="{1BCB1629-C176-4B5B-A498-A8FC9397E458}" type="sibTrans" cxnId="{956DCD05-A107-46A7-B357-064D47371519}">
      <dgm:prSet/>
      <dgm:spPr/>
      <dgm:t>
        <a:bodyPr/>
        <a:lstStyle/>
        <a:p>
          <a:endParaRPr lang="en-029"/>
        </a:p>
      </dgm:t>
    </dgm:pt>
    <dgm:pt modelId="{097FC220-2EC2-4688-BF90-91193893F012}">
      <dgm:prSet/>
      <dgm:spPr/>
      <dgm:t>
        <a:bodyPr/>
        <a:lstStyle/>
        <a:p>
          <a:r>
            <a:rPr lang="en-029" b="1" dirty="0" smtClean="0"/>
            <a:t>DGS Chartered Accountants and Business Advisors</a:t>
          </a:r>
        </a:p>
      </dgm:t>
    </dgm:pt>
    <dgm:pt modelId="{A4062369-D6F9-4DBF-86FC-4436189D707A}" type="parTrans" cxnId="{433FF455-AC60-4A36-99F8-18E9C7EE03C9}">
      <dgm:prSet/>
      <dgm:spPr/>
      <dgm:t>
        <a:bodyPr/>
        <a:lstStyle/>
        <a:p>
          <a:endParaRPr lang="en-029"/>
        </a:p>
      </dgm:t>
    </dgm:pt>
    <dgm:pt modelId="{694725F0-DF94-4EF5-ADE1-7527814FC597}" type="sibTrans" cxnId="{433FF455-AC60-4A36-99F8-18E9C7EE03C9}">
      <dgm:prSet/>
      <dgm:spPr/>
      <dgm:t>
        <a:bodyPr/>
        <a:lstStyle/>
        <a:p>
          <a:endParaRPr lang="en-029"/>
        </a:p>
      </dgm:t>
    </dgm:pt>
    <dgm:pt modelId="{734259F0-9593-476C-996B-7BAC21C0D928}">
      <dgm:prSet/>
      <dgm:spPr/>
      <dgm:t>
        <a:bodyPr/>
        <a:lstStyle/>
        <a:p>
          <a:r>
            <a:rPr lang="en-029" b="1" dirty="0" smtClean="0"/>
            <a:t>Jamaica Business Development Corporation</a:t>
          </a:r>
        </a:p>
      </dgm:t>
    </dgm:pt>
    <dgm:pt modelId="{EF59C1CD-E880-48FC-8D4D-BD1F46A337F1}" type="parTrans" cxnId="{A5B7CBDE-81D3-4303-AA97-5301FBBC7FF8}">
      <dgm:prSet/>
      <dgm:spPr/>
      <dgm:t>
        <a:bodyPr/>
        <a:lstStyle/>
        <a:p>
          <a:endParaRPr lang="en-029"/>
        </a:p>
      </dgm:t>
    </dgm:pt>
    <dgm:pt modelId="{9E16A05F-5198-4094-A2C3-EE9790C9675D}" type="sibTrans" cxnId="{A5B7CBDE-81D3-4303-AA97-5301FBBC7FF8}">
      <dgm:prSet/>
      <dgm:spPr/>
      <dgm:t>
        <a:bodyPr/>
        <a:lstStyle/>
        <a:p>
          <a:endParaRPr lang="en-029"/>
        </a:p>
      </dgm:t>
    </dgm:pt>
    <dgm:pt modelId="{0EF37B42-916A-4617-97FF-03F5F643B0B4}">
      <dgm:prSet/>
      <dgm:spPr/>
      <dgm:t>
        <a:bodyPr/>
        <a:lstStyle/>
        <a:p>
          <a:r>
            <a:rPr lang="en-029" b="1" dirty="0" smtClean="0"/>
            <a:t>Jamaica Exporters' Association </a:t>
          </a:r>
        </a:p>
      </dgm:t>
    </dgm:pt>
    <dgm:pt modelId="{02BE613D-1831-4F69-9C08-2613D9C79E01}" type="parTrans" cxnId="{6FA08226-5F98-4368-91F0-BD5599E3AD59}">
      <dgm:prSet/>
      <dgm:spPr/>
      <dgm:t>
        <a:bodyPr/>
        <a:lstStyle/>
        <a:p>
          <a:endParaRPr lang="en-029"/>
        </a:p>
      </dgm:t>
    </dgm:pt>
    <dgm:pt modelId="{2FF16867-7F75-49B0-BC57-1EB4046F5472}" type="sibTrans" cxnId="{6FA08226-5F98-4368-91F0-BD5599E3AD59}">
      <dgm:prSet/>
      <dgm:spPr/>
      <dgm:t>
        <a:bodyPr/>
        <a:lstStyle/>
        <a:p>
          <a:endParaRPr lang="en-029"/>
        </a:p>
      </dgm:t>
    </dgm:pt>
    <dgm:pt modelId="{F3CF7759-7B47-431E-B24C-3B8BD9EFC5B3}">
      <dgm:prSet/>
      <dgm:spPr/>
      <dgm:t>
        <a:bodyPr/>
        <a:lstStyle/>
        <a:p>
          <a:r>
            <a:rPr lang="en-029" b="1" dirty="0" smtClean="0"/>
            <a:t>University of Technology (UTECH)</a:t>
          </a:r>
        </a:p>
      </dgm:t>
    </dgm:pt>
    <dgm:pt modelId="{AF228795-618D-41A2-BF08-61F92BA3F506}" type="parTrans" cxnId="{692C6B68-8AD0-4AD4-B9E2-EB5EC3EB1E29}">
      <dgm:prSet/>
      <dgm:spPr/>
      <dgm:t>
        <a:bodyPr/>
        <a:lstStyle/>
        <a:p>
          <a:endParaRPr lang="en-029"/>
        </a:p>
      </dgm:t>
    </dgm:pt>
    <dgm:pt modelId="{76D60888-2533-4423-85F4-65A327A5997A}" type="sibTrans" cxnId="{692C6B68-8AD0-4AD4-B9E2-EB5EC3EB1E29}">
      <dgm:prSet/>
      <dgm:spPr/>
      <dgm:t>
        <a:bodyPr/>
        <a:lstStyle/>
        <a:p>
          <a:endParaRPr lang="en-029"/>
        </a:p>
      </dgm:t>
    </dgm:pt>
    <dgm:pt modelId="{A82B3AE7-B0D7-424A-8EF2-F8420A447618}" type="pres">
      <dgm:prSet presAssocID="{993EDD83-D9E5-4AFB-89BF-EE7936024E3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029"/>
        </a:p>
      </dgm:t>
    </dgm:pt>
    <dgm:pt modelId="{34E837AA-38BB-4358-9823-3677E55BA009}" type="pres">
      <dgm:prSet presAssocID="{ADA535E3-DC81-4F34-A23E-647099FB789C}" presName="composite" presStyleCnt="0"/>
      <dgm:spPr/>
    </dgm:pt>
    <dgm:pt modelId="{0F0DA66F-0DDD-47AB-AA16-B59BDEC3CA4E}" type="pres">
      <dgm:prSet presAssocID="{ADA535E3-DC81-4F34-A23E-647099FB789C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97DFCF83-BF7F-4DD1-BA3C-5DE53E1070CE}" type="pres">
      <dgm:prSet presAssocID="{ADA535E3-DC81-4F34-A23E-647099FB789C}" presName="Accent1" presStyleLbl="parChTrans1D1" presStyleIdx="0" presStyleCnt="7"/>
      <dgm:spPr/>
    </dgm:pt>
    <dgm:pt modelId="{861E8E82-94FC-4677-AF7F-160374A856BA}" type="pres">
      <dgm:prSet presAssocID="{ADA535E3-DC81-4F34-A23E-647099FB789C}" presName="Image" presStyleLbl="alignImgPlace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7" t="23505" r="4491" b="13322"/>
          </a:stretch>
        </a:blipFill>
      </dgm:spPr>
    </dgm:pt>
    <dgm:pt modelId="{E9178415-5F3F-4CA4-BA66-4169CA84BD0A}" type="pres">
      <dgm:prSet presAssocID="{F81301DE-653F-4F4C-956E-0E00E01D3D20}" presName="sibTrans" presStyleCnt="0"/>
      <dgm:spPr/>
    </dgm:pt>
    <dgm:pt modelId="{20A6DB0C-3F39-46F2-8CD6-CED1EEB25971}" type="pres">
      <dgm:prSet presAssocID="{82F6A379-FF15-471B-81F9-4903ADFE4B80}" presName="composite" presStyleCnt="0"/>
      <dgm:spPr/>
    </dgm:pt>
    <dgm:pt modelId="{27A7606D-BD35-4423-8489-8F02C15C98CF}" type="pres">
      <dgm:prSet presAssocID="{82F6A379-FF15-471B-81F9-4903ADFE4B80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A0530545-347F-4C7B-ACB3-D65AC76E1703}" type="pres">
      <dgm:prSet presAssocID="{82F6A379-FF15-471B-81F9-4903ADFE4B80}" presName="Accent1" presStyleLbl="parChTrans1D1" presStyleIdx="1" presStyleCnt="7"/>
      <dgm:spPr/>
    </dgm:pt>
    <dgm:pt modelId="{E1F5CA61-BA9E-44AB-AFC9-5110AF1F7E34}" type="pres">
      <dgm:prSet presAssocID="{82F6A379-FF15-471B-81F9-4903ADFE4B80}" presName="Image" presStyleLbl="alignImgPlace1" presStyleIdx="1" presStyleCnt="7" custLinFactNeighborX="65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58" t="15936" r="-131569" b="-6218"/>
          </a:stretch>
        </a:blipFill>
      </dgm:spPr>
    </dgm:pt>
    <dgm:pt modelId="{717A96BB-74E6-4879-92DC-8BC007AD1B46}" type="pres">
      <dgm:prSet presAssocID="{35D5C129-893B-4A7C-85B1-C75A8CD0A974}" presName="sibTrans" presStyleCnt="0"/>
      <dgm:spPr/>
    </dgm:pt>
    <dgm:pt modelId="{9FE5623E-545D-4E05-8B5B-04E0FA72C121}" type="pres">
      <dgm:prSet presAssocID="{BD32DE4C-A917-4205-9A3E-A478715C58C9}" presName="composite" presStyleCnt="0"/>
      <dgm:spPr/>
    </dgm:pt>
    <dgm:pt modelId="{D8FDA587-A103-430A-8B75-F37BD8FA26C3}" type="pres">
      <dgm:prSet presAssocID="{BD32DE4C-A917-4205-9A3E-A478715C58C9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D9441C5A-646D-4258-BA8C-92915F61B6C3}" type="pres">
      <dgm:prSet presAssocID="{BD32DE4C-A917-4205-9A3E-A478715C58C9}" presName="Accent1" presStyleLbl="parChTrans1D1" presStyleIdx="2" presStyleCnt="7"/>
      <dgm:spPr/>
    </dgm:pt>
    <dgm:pt modelId="{18A307C1-7341-4A2C-8C07-B27CF08B532E}" type="pres">
      <dgm:prSet presAssocID="{BD32DE4C-A917-4205-9A3E-A478715C58C9}" presName="Image" presStyleLbl="alignImgPlace1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1" t="13141" r="10929" b="1"/>
          </a:stretch>
        </a:blipFill>
      </dgm:spPr>
    </dgm:pt>
    <dgm:pt modelId="{5EF205F5-9BA6-4B33-B246-B526B064F41C}" type="pres">
      <dgm:prSet presAssocID="{1BCB1629-C176-4B5B-A498-A8FC9397E458}" presName="sibTrans" presStyleCnt="0"/>
      <dgm:spPr/>
    </dgm:pt>
    <dgm:pt modelId="{A4CF0307-BD64-4B3F-82DF-3E68B6CE14C9}" type="pres">
      <dgm:prSet presAssocID="{097FC220-2EC2-4688-BF90-91193893F012}" presName="composite" presStyleCnt="0"/>
      <dgm:spPr/>
    </dgm:pt>
    <dgm:pt modelId="{F54452B0-F7D9-4261-9805-35EED5D853C4}" type="pres">
      <dgm:prSet presAssocID="{097FC220-2EC2-4688-BF90-91193893F012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58B0464D-80AB-44F0-9A97-612695F2E58B}" type="pres">
      <dgm:prSet presAssocID="{097FC220-2EC2-4688-BF90-91193893F012}" presName="Accent1" presStyleLbl="parChTrans1D1" presStyleIdx="3" presStyleCnt="7"/>
      <dgm:spPr/>
    </dgm:pt>
    <dgm:pt modelId="{C44573FF-1FCA-4568-850A-F3CA2751DBC7}" type="pres">
      <dgm:prSet presAssocID="{097FC220-2EC2-4688-BF90-91193893F012}" presName="Image" presStyleLbl="alignImgPlace1" presStyleIdx="3" presStyleCnt="7" custScaleY="10815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0" t="8913" r="28618" b="1425"/>
          </a:stretch>
        </a:blipFill>
      </dgm:spPr>
    </dgm:pt>
    <dgm:pt modelId="{70B3C36E-2D99-4A83-A65C-5E497D88B260}" type="pres">
      <dgm:prSet presAssocID="{694725F0-DF94-4EF5-ADE1-7527814FC597}" presName="sibTrans" presStyleCnt="0"/>
      <dgm:spPr/>
    </dgm:pt>
    <dgm:pt modelId="{E1519197-14FC-428C-8D63-2C117DE11947}" type="pres">
      <dgm:prSet presAssocID="{734259F0-9593-476C-996B-7BAC21C0D928}" presName="composite" presStyleCnt="0"/>
      <dgm:spPr/>
    </dgm:pt>
    <dgm:pt modelId="{35E09182-E516-45DB-8430-738FEAFD45F1}" type="pres">
      <dgm:prSet presAssocID="{734259F0-9593-476C-996B-7BAC21C0D928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CF78BBA3-A3A8-4F61-A679-3AC444A091A0}" type="pres">
      <dgm:prSet presAssocID="{734259F0-9593-476C-996B-7BAC21C0D928}" presName="Accent1" presStyleLbl="parChTrans1D1" presStyleIdx="4" presStyleCnt="7"/>
      <dgm:spPr/>
    </dgm:pt>
    <dgm:pt modelId="{463AC4AA-9E46-4AB3-BA41-A6D20E767CA9}" type="pres">
      <dgm:prSet presAssocID="{734259F0-9593-476C-996B-7BAC21C0D928}" presName="Image" presStyleLbl="alignImgPlace1" presStyleIdx="4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710" t="10919" r="29165" b="-3462"/>
          </a:stretch>
        </a:blipFill>
      </dgm:spPr>
    </dgm:pt>
    <dgm:pt modelId="{27807F49-1411-4911-80D2-8C77735D24D7}" type="pres">
      <dgm:prSet presAssocID="{9E16A05F-5198-4094-A2C3-EE9790C9675D}" presName="sibTrans" presStyleCnt="0"/>
      <dgm:spPr/>
    </dgm:pt>
    <dgm:pt modelId="{C636054F-A0C7-4613-8D37-119B92AE68E0}" type="pres">
      <dgm:prSet presAssocID="{0EF37B42-916A-4617-97FF-03F5F643B0B4}" presName="composite" presStyleCnt="0"/>
      <dgm:spPr/>
    </dgm:pt>
    <dgm:pt modelId="{70166EB2-8235-4131-A822-320F9A1A382D}" type="pres">
      <dgm:prSet presAssocID="{0EF37B42-916A-4617-97FF-03F5F643B0B4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DD3BFB9D-26D1-448B-88BC-4F8882387A7E}" type="pres">
      <dgm:prSet presAssocID="{0EF37B42-916A-4617-97FF-03F5F643B0B4}" presName="Accent1" presStyleLbl="parChTrans1D1" presStyleIdx="5" presStyleCnt="7"/>
      <dgm:spPr/>
    </dgm:pt>
    <dgm:pt modelId="{5633F639-F493-45AC-83B5-228DCB810A3B}" type="pres">
      <dgm:prSet presAssocID="{0EF37B42-916A-4617-97FF-03F5F643B0B4}" presName="Image" presStyleLbl="alignImgPlac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321" t="13498" r="26903" b="-234"/>
          </a:stretch>
        </a:blipFill>
      </dgm:spPr>
    </dgm:pt>
    <dgm:pt modelId="{2786EC6C-B2BC-48BF-A425-2B4176F3B8E7}" type="pres">
      <dgm:prSet presAssocID="{2FF16867-7F75-49B0-BC57-1EB4046F5472}" presName="sibTrans" presStyleCnt="0"/>
      <dgm:spPr/>
    </dgm:pt>
    <dgm:pt modelId="{B2EBF475-6E2D-4941-8A91-45C9FBC997DB}" type="pres">
      <dgm:prSet presAssocID="{F3CF7759-7B47-431E-B24C-3B8BD9EFC5B3}" presName="composite" presStyleCnt="0"/>
      <dgm:spPr/>
    </dgm:pt>
    <dgm:pt modelId="{75AC8912-674E-4610-A2D9-3273F045663D}" type="pres">
      <dgm:prSet presAssocID="{F3CF7759-7B47-431E-B24C-3B8BD9EFC5B3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31CB1FD5-690E-44B1-9AD8-19E8C6704C44}" type="pres">
      <dgm:prSet presAssocID="{F3CF7759-7B47-431E-B24C-3B8BD9EFC5B3}" presName="Accent1" presStyleLbl="parChTrans1D1" presStyleIdx="6" presStyleCnt="7"/>
      <dgm:spPr/>
    </dgm:pt>
    <dgm:pt modelId="{196099A6-D9AD-468E-8EFC-76DD78128ABD}" type="pres">
      <dgm:prSet presAssocID="{F3CF7759-7B47-431E-B24C-3B8BD9EFC5B3}" presName="Image" presStyleLbl="alignImgPlace1" presStyleIdx="6" presStyleCnt="7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548" t="15334" r="40982" b="-1590"/>
          </a:stretch>
        </a:blipFill>
      </dgm:spPr>
    </dgm:pt>
  </dgm:ptLst>
  <dgm:cxnLst>
    <dgm:cxn modelId="{9BCAE9C7-A545-49E8-8080-951AB7C787FC}" type="presOf" srcId="{82F6A379-FF15-471B-81F9-4903ADFE4B80}" destId="{27A7606D-BD35-4423-8489-8F02C15C98CF}" srcOrd="0" destOrd="0" presId="urn:microsoft.com/office/officeart/2011/layout/Picture Frame"/>
    <dgm:cxn modelId="{B75C3EA3-B2D5-45C1-95B3-5CCB644DF8AC}" type="presOf" srcId="{F3CF7759-7B47-431E-B24C-3B8BD9EFC5B3}" destId="{75AC8912-674E-4610-A2D9-3273F045663D}" srcOrd="0" destOrd="0" presId="urn:microsoft.com/office/officeart/2011/layout/Picture Frame"/>
    <dgm:cxn modelId="{8F4EDC86-293B-481B-B6F3-3AE0E9F3477F}" type="presOf" srcId="{0EF37B42-916A-4617-97FF-03F5F643B0B4}" destId="{70166EB2-8235-4131-A822-320F9A1A382D}" srcOrd="0" destOrd="0" presId="urn:microsoft.com/office/officeart/2011/layout/Picture Frame"/>
    <dgm:cxn modelId="{433FF455-AC60-4A36-99F8-18E9C7EE03C9}" srcId="{993EDD83-D9E5-4AFB-89BF-EE7936024E3C}" destId="{097FC220-2EC2-4688-BF90-91193893F012}" srcOrd="3" destOrd="0" parTransId="{A4062369-D6F9-4DBF-86FC-4436189D707A}" sibTransId="{694725F0-DF94-4EF5-ADE1-7527814FC597}"/>
    <dgm:cxn modelId="{447B913D-E2BB-4384-AE6E-077F35E2638D}" srcId="{993EDD83-D9E5-4AFB-89BF-EE7936024E3C}" destId="{ADA535E3-DC81-4F34-A23E-647099FB789C}" srcOrd="0" destOrd="0" parTransId="{81F2B680-1F54-4A45-8FF9-B1D6751D9973}" sibTransId="{F81301DE-653F-4F4C-956E-0E00E01D3D20}"/>
    <dgm:cxn modelId="{DAE8AB8D-F254-4FAF-8744-0E7BE8829509}" type="presOf" srcId="{993EDD83-D9E5-4AFB-89BF-EE7936024E3C}" destId="{A82B3AE7-B0D7-424A-8EF2-F8420A447618}" srcOrd="0" destOrd="0" presId="urn:microsoft.com/office/officeart/2011/layout/Picture Frame"/>
    <dgm:cxn modelId="{956DCD05-A107-46A7-B357-064D47371519}" srcId="{993EDD83-D9E5-4AFB-89BF-EE7936024E3C}" destId="{BD32DE4C-A917-4205-9A3E-A478715C58C9}" srcOrd="2" destOrd="0" parTransId="{0C07C7BA-06FE-4A56-9451-67017656EFD2}" sibTransId="{1BCB1629-C176-4B5B-A498-A8FC9397E458}"/>
    <dgm:cxn modelId="{3706199E-F5AE-4103-B1C5-33DDFF46CA8D}" type="presOf" srcId="{ADA535E3-DC81-4F34-A23E-647099FB789C}" destId="{0F0DA66F-0DDD-47AB-AA16-B59BDEC3CA4E}" srcOrd="0" destOrd="0" presId="urn:microsoft.com/office/officeart/2011/layout/Picture Frame"/>
    <dgm:cxn modelId="{A5B7CBDE-81D3-4303-AA97-5301FBBC7FF8}" srcId="{993EDD83-D9E5-4AFB-89BF-EE7936024E3C}" destId="{734259F0-9593-476C-996B-7BAC21C0D928}" srcOrd="4" destOrd="0" parTransId="{EF59C1CD-E880-48FC-8D4D-BD1F46A337F1}" sibTransId="{9E16A05F-5198-4094-A2C3-EE9790C9675D}"/>
    <dgm:cxn modelId="{517698F3-3AC3-4DA4-A924-55E77581ABF0}" type="presOf" srcId="{097FC220-2EC2-4688-BF90-91193893F012}" destId="{F54452B0-F7D9-4261-9805-35EED5D853C4}" srcOrd="0" destOrd="0" presId="urn:microsoft.com/office/officeart/2011/layout/Picture Frame"/>
    <dgm:cxn modelId="{4DC30A23-2C5C-42CB-8893-142D7B3795FF}" type="presOf" srcId="{734259F0-9593-476C-996B-7BAC21C0D928}" destId="{35E09182-E516-45DB-8430-738FEAFD45F1}" srcOrd="0" destOrd="0" presId="urn:microsoft.com/office/officeart/2011/layout/Picture Frame"/>
    <dgm:cxn modelId="{6FA08226-5F98-4368-91F0-BD5599E3AD59}" srcId="{993EDD83-D9E5-4AFB-89BF-EE7936024E3C}" destId="{0EF37B42-916A-4617-97FF-03F5F643B0B4}" srcOrd="5" destOrd="0" parTransId="{02BE613D-1831-4F69-9C08-2613D9C79E01}" sibTransId="{2FF16867-7F75-49B0-BC57-1EB4046F5472}"/>
    <dgm:cxn modelId="{CBD6D7BB-DEF2-4652-AD34-2887568F7866}" srcId="{993EDD83-D9E5-4AFB-89BF-EE7936024E3C}" destId="{82F6A379-FF15-471B-81F9-4903ADFE4B80}" srcOrd="1" destOrd="0" parTransId="{D395F290-A9EA-4954-B979-26CCDD900280}" sibTransId="{35D5C129-893B-4A7C-85B1-C75A8CD0A974}"/>
    <dgm:cxn modelId="{ACD8E6D0-B307-4778-926B-5F5FDF9BEBE5}" type="presOf" srcId="{BD32DE4C-A917-4205-9A3E-A478715C58C9}" destId="{D8FDA587-A103-430A-8B75-F37BD8FA26C3}" srcOrd="0" destOrd="0" presId="urn:microsoft.com/office/officeart/2011/layout/Picture Frame"/>
    <dgm:cxn modelId="{692C6B68-8AD0-4AD4-B9E2-EB5EC3EB1E29}" srcId="{993EDD83-D9E5-4AFB-89BF-EE7936024E3C}" destId="{F3CF7759-7B47-431E-B24C-3B8BD9EFC5B3}" srcOrd="6" destOrd="0" parTransId="{AF228795-618D-41A2-BF08-61F92BA3F506}" sibTransId="{76D60888-2533-4423-85F4-65A327A5997A}"/>
    <dgm:cxn modelId="{BB716831-F81A-4C13-99F1-41CFBFED0948}" type="presParOf" srcId="{A82B3AE7-B0D7-424A-8EF2-F8420A447618}" destId="{34E837AA-38BB-4358-9823-3677E55BA009}" srcOrd="0" destOrd="0" presId="urn:microsoft.com/office/officeart/2011/layout/Picture Frame"/>
    <dgm:cxn modelId="{9CE883CA-9F09-453A-B7D9-3EA6EF3D9737}" type="presParOf" srcId="{34E837AA-38BB-4358-9823-3677E55BA009}" destId="{0F0DA66F-0DDD-47AB-AA16-B59BDEC3CA4E}" srcOrd="0" destOrd="0" presId="urn:microsoft.com/office/officeart/2011/layout/Picture Frame"/>
    <dgm:cxn modelId="{86AFDFC5-15CF-4FA3-A813-A099395D3996}" type="presParOf" srcId="{34E837AA-38BB-4358-9823-3677E55BA009}" destId="{97DFCF83-BF7F-4DD1-BA3C-5DE53E1070CE}" srcOrd="1" destOrd="0" presId="urn:microsoft.com/office/officeart/2011/layout/Picture Frame"/>
    <dgm:cxn modelId="{9A4D298F-742C-4CAE-990E-A726B6C3CA00}" type="presParOf" srcId="{34E837AA-38BB-4358-9823-3677E55BA009}" destId="{861E8E82-94FC-4677-AF7F-160374A856BA}" srcOrd="2" destOrd="0" presId="urn:microsoft.com/office/officeart/2011/layout/Picture Frame"/>
    <dgm:cxn modelId="{089B2636-F53C-4E75-BA14-82DEB6F6231E}" type="presParOf" srcId="{A82B3AE7-B0D7-424A-8EF2-F8420A447618}" destId="{E9178415-5F3F-4CA4-BA66-4169CA84BD0A}" srcOrd="1" destOrd="0" presId="urn:microsoft.com/office/officeart/2011/layout/Picture Frame"/>
    <dgm:cxn modelId="{FAEFE42C-2888-4212-BB32-31A9B8B88CFB}" type="presParOf" srcId="{A82B3AE7-B0D7-424A-8EF2-F8420A447618}" destId="{20A6DB0C-3F39-46F2-8CD6-CED1EEB25971}" srcOrd="2" destOrd="0" presId="urn:microsoft.com/office/officeart/2011/layout/Picture Frame"/>
    <dgm:cxn modelId="{32AB37F8-A23D-430F-A92A-D96DB9C4871D}" type="presParOf" srcId="{20A6DB0C-3F39-46F2-8CD6-CED1EEB25971}" destId="{27A7606D-BD35-4423-8489-8F02C15C98CF}" srcOrd="0" destOrd="0" presId="urn:microsoft.com/office/officeart/2011/layout/Picture Frame"/>
    <dgm:cxn modelId="{ECB5FF24-B52D-40B4-A88A-E39246FB0BE3}" type="presParOf" srcId="{20A6DB0C-3F39-46F2-8CD6-CED1EEB25971}" destId="{A0530545-347F-4C7B-ACB3-D65AC76E1703}" srcOrd="1" destOrd="0" presId="urn:microsoft.com/office/officeart/2011/layout/Picture Frame"/>
    <dgm:cxn modelId="{745D8B1B-DC1D-4860-BC21-D4A790B49F09}" type="presParOf" srcId="{20A6DB0C-3F39-46F2-8CD6-CED1EEB25971}" destId="{E1F5CA61-BA9E-44AB-AFC9-5110AF1F7E34}" srcOrd="2" destOrd="0" presId="urn:microsoft.com/office/officeart/2011/layout/Picture Frame"/>
    <dgm:cxn modelId="{49F8DEA7-570F-422F-B38F-51A2FF38116C}" type="presParOf" srcId="{A82B3AE7-B0D7-424A-8EF2-F8420A447618}" destId="{717A96BB-74E6-4879-92DC-8BC007AD1B46}" srcOrd="3" destOrd="0" presId="urn:microsoft.com/office/officeart/2011/layout/Picture Frame"/>
    <dgm:cxn modelId="{9BD3F06D-C505-435E-96A9-3691514E1465}" type="presParOf" srcId="{A82B3AE7-B0D7-424A-8EF2-F8420A447618}" destId="{9FE5623E-545D-4E05-8B5B-04E0FA72C121}" srcOrd="4" destOrd="0" presId="urn:microsoft.com/office/officeart/2011/layout/Picture Frame"/>
    <dgm:cxn modelId="{1078B354-70D1-4A2D-9B75-C03DE1A8029B}" type="presParOf" srcId="{9FE5623E-545D-4E05-8B5B-04E0FA72C121}" destId="{D8FDA587-A103-430A-8B75-F37BD8FA26C3}" srcOrd="0" destOrd="0" presId="urn:microsoft.com/office/officeart/2011/layout/Picture Frame"/>
    <dgm:cxn modelId="{24056C33-8CD3-4B77-ADAC-585CE08E0411}" type="presParOf" srcId="{9FE5623E-545D-4E05-8B5B-04E0FA72C121}" destId="{D9441C5A-646D-4258-BA8C-92915F61B6C3}" srcOrd="1" destOrd="0" presId="urn:microsoft.com/office/officeart/2011/layout/Picture Frame"/>
    <dgm:cxn modelId="{E4C43761-F21C-49AF-A264-0D99C5174171}" type="presParOf" srcId="{9FE5623E-545D-4E05-8B5B-04E0FA72C121}" destId="{18A307C1-7341-4A2C-8C07-B27CF08B532E}" srcOrd="2" destOrd="0" presId="urn:microsoft.com/office/officeart/2011/layout/Picture Frame"/>
    <dgm:cxn modelId="{E11D170A-84DA-4765-86F4-715CAD66906C}" type="presParOf" srcId="{A82B3AE7-B0D7-424A-8EF2-F8420A447618}" destId="{5EF205F5-9BA6-4B33-B246-B526B064F41C}" srcOrd="5" destOrd="0" presId="urn:microsoft.com/office/officeart/2011/layout/Picture Frame"/>
    <dgm:cxn modelId="{4FD577FD-4812-4A1B-BD00-645E073BEB45}" type="presParOf" srcId="{A82B3AE7-B0D7-424A-8EF2-F8420A447618}" destId="{A4CF0307-BD64-4B3F-82DF-3E68B6CE14C9}" srcOrd="6" destOrd="0" presId="urn:microsoft.com/office/officeart/2011/layout/Picture Frame"/>
    <dgm:cxn modelId="{3C8EF7CD-9C96-495A-91FB-6766F573D69B}" type="presParOf" srcId="{A4CF0307-BD64-4B3F-82DF-3E68B6CE14C9}" destId="{F54452B0-F7D9-4261-9805-35EED5D853C4}" srcOrd="0" destOrd="0" presId="urn:microsoft.com/office/officeart/2011/layout/Picture Frame"/>
    <dgm:cxn modelId="{5C7EAFA2-24E5-414A-872C-63A324291D38}" type="presParOf" srcId="{A4CF0307-BD64-4B3F-82DF-3E68B6CE14C9}" destId="{58B0464D-80AB-44F0-9A97-612695F2E58B}" srcOrd="1" destOrd="0" presId="urn:microsoft.com/office/officeart/2011/layout/Picture Frame"/>
    <dgm:cxn modelId="{F7199158-34AF-4041-8744-80BD26E865D4}" type="presParOf" srcId="{A4CF0307-BD64-4B3F-82DF-3E68B6CE14C9}" destId="{C44573FF-1FCA-4568-850A-F3CA2751DBC7}" srcOrd="2" destOrd="0" presId="urn:microsoft.com/office/officeart/2011/layout/Picture Frame"/>
    <dgm:cxn modelId="{FD0E74C1-C953-4106-A701-5F5C907A81ED}" type="presParOf" srcId="{A82B3AE7-B0D7-424A-8EF2-F8420A447618}" destId="{70B3C36E-2D99-4A83-A65C-5E497D88B260}" srcOrd="7" destOrd="0" presId="urn:microsoft.com/office/officeart/2011/layout/Picture Frame"/>
    <dgm:cxn modelId="{7BC3F4C1-DADE-480E-94F5-1928FB1CBA35}" type="presParOf" srcId="{A82B3AE7-B0D7-424A-8EF2-F8420A447618}" destId="{E1519197-14FC-428C-8D63-2C117DE11947}" srcOrd="8" destOrd="0" presId="urn:microsoft.com/office/officeart/2011/layout/Picture Frame"/>
    <dgm:cxn modelId="{1FBD398C-5DF4-436D-AE1F-22496748E1D8}" type="presParOf" srcId="{E1519197-14FC-428C-8D63-2C117DE11947}" destId="{35E09182-E516-45DB-8430-738FEAFD45F1}" srcOrd="0" destOrd="0" presId="urn:microsoft.com/office/officeart/2011/layout/Picture Frame"/>
    <dgm:cxn modelId="{E71B8797-5F6A-49CB-9DE7-7899FCA707AE}" type="presParOf" srcId="{E1519197-14FC-428C-8D63-2C117DE11947}" destId="{CF78BBA3-A3A8-4F61-A679-3AC444A091A0}" srcOrd="1" destOrd="0" presId="urn:microsoft.com/office/officeart/2011/layout/Picture Frame"/>
    <dgm:cxn modelId="{00E5E4D5-8F48-4B6D-AB88-2386B100ED52}" type="presParOf" srcId="{E1519197-14FC-428C-8D63-2C117DE11947}" destId="{463AC4AA-9E46-4AB3-BA41-A6D20E767CA9}" srcOrd="2" destOrd="0" presId="urn:microsoft.com/office/officeart/2011/layout/Picture Frame"/>
    <dgm:cxn modelId="{FDB0C820-530C-444C-BDA6-290B1DF59086}" type="presParOf" srcId="{A82B3AE7-B0D7-424A-8EF2-F8420A447618}" destId="{27807F49-1411-4911-80D2-8C77735D24D7}" srcOrd="9" destOrd="0" presId="urn:microsoft.com/office/officeart/2011/layout/Picture Frame"/>
    <dgm:cxn modelId="{7ED60DA5-EEED-47BF-9EB6-C46D14832C28}" type="presParOf" srcId="{A82B3AE7-B0D7-424A-8EF2-F8420A447618}" destId="{C636054F-A0C7-4613-8D37-119B92AE68E0}" srcOrd="10" destOrd="0" presId="urn:microsoft.com/office/officeart/2011/layout/Picture Frame"/>
    <dgm:cxn modelId="{D4E37DF6-370A-45CE-A217-90CCCCB70D19}" type="presParOf" srcId="{C636054F-A0C7-4613-8D37-119B92AE68E0}" destId="{70166EB2-8235-4131-A822-320F9A1A382D}" srcOrd="0" destOrd="0" presId="urn:microsoft.com/office/officeart/2011/layout/Picture Frame"/>
    <dgm:cxn modelId="{4273F4B1-6CED-49B7-84EF-A76C97FCE20B}" type="presParOf" srcId="{C636054F-A0C7-4613-8D37-119B92AE68E0}" destId="{DD3BFB9D-26D1-448B-88BC-4F8882387A7E}" srcOrd="1" destOrd="0" presId="urn:microsoft.com/office/officeart/2011/layout/Picture Frame"/>
    <dgm:cxn modelId="{315D2736-0A87-4246-B357-32B65CC1584C}" type="presParOf" srcId="{C636054F-A0C7-4613-8D37-119B92AE68E0}" destId="{5633F639-F493-45AC-83B5-228DCB810A3B}" srcOrd="2" destOrd="0" presId="urn:microsoft.com/office/officeart/2011/layout/Picture Frame"/>
    <dgm:cxn modelId="{8C54CF4F-DBAD-4AD9-96CD-6ABEF136DD08}" type="presParOf" srcId="{A82B3AE7-B0D7-424A-8EF2-F8420A447618}" destId="{2786EC6C-B2BC-48BF-A425-2B4176F3B8E7}" srcOrd="11" destOrd="0" presId="urn:microsoft.com/office/officeart/2011/layout/Picture Frame"/>
    <dgm:cxn modelId="{343070B2-69E1-4A77-8B96-858C907493BA}" type="presParOf" srcId="{A82B3AE7-B0D7-424A-8EF2-F8420A447618}" destId="{B2EBF475-6E2D-4941-8A91-45C9FBC997DB}" srcOrd="12" destOrd="0" presId="urn:microsoft.com/office/officeart/2011/layout/Picture Frame"/>
    <dgm:cxn modelId="{CBB56B86-18E8-4717-98DD-356013595E5C}" type="presParOf" srcId="{B2EBF475-6E2D-4941-8A91-45C9FBC997DB}" destId="{75AC8912-674E-4610-A2D9-3273F045663D}" srcOrd="0" destOrd="0" presId="urn:microsoft.com/office/officeart/2011/layout/Picture Frame"/>
    <dgm:cxn modelId="{D32263AD-7C4A-41C4-9658-6BE99900A514}" type="presParOf" srcId="{B2EBF475-6E2D-4941-8A91-45C9FBC997DB}" destId="{31CB1FD5-690E-44B1-9AD8-19E8C6704C44}" srcOrd="1" destOrd="0" presId="urn:microsoft.com/office/officeart/2011/layout/Picture Frame"/>
    <dgm:cxn modelId="{2BF7366E-6E49-45A8-A4F0-405A05804107}" type="presParOf" srcId="{B2EBF475-6E2D-4941-8A91-45C9FBC997DB}" destId="{196099A6-D9AD-468E-8EFC-76DD78128AB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7D7FF-5308-4000-B2F2-FD44500672E9}">
      <dsp:nvSpPr>
        <dsp:cNvPr id="0" name=""/>
        <dsp:cNvSpPr/>
      </dsp:nvSpPr>
      <dsp:spPr>
        <a:xfrm>
          <a:off x="1814" y="76201"/>
          <a:ext cx="4341585" cy="5026738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Registered &amp; operating in Jamaica 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Tax compliant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Technically  &amp; Financially viable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Equity Injection: 10% - 30%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Positive Contribution to Economy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4" y="76201"/>
        <a:ext cx="4341585" cy="502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3425-6949-4B0F-BD7F-8ADC7F7B1B48}">
      <dsp:nvSpPr>
        <dsp:cNvPr id="0" name=""/>
        <dsp:cNvSpPr/>
      </dsp:nvSpPr>
      <dsp:spPr>
        <a:xfrm>
          <a:off x="785397" y="39525"/>
          <a:ext cx="1865932" cy="1119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Establishment of Crops &amp; Livestock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785397" y="39525"/>
        <a:ext cx="1865932" cy="1119559"/>
      </dsp:txXfrm>
    </dsp:sp>
    <dsp:sp modelId="{3D5841F4-99F9-4ED9-839B-A0BF432F3FE7}">
      <dsp:nvSpPr>
        <dsp:cNvPr id="0" name=""/>
        <dsp:cNvSpPr/>
      </dsp:nvSpPr>
      <dsp:spPr>
        <a:xfrm>
          <a:off x="2877033" y="967"/>
          <a:ext cx="1865932" cy="1119559"/>
        </a:xfrm>
        <a:prstGeom prst="rect">
          <a:avLst/>
        </a:prstGeom>
        <a:solidFill>
          <a:schemeClr val="accent5">
            <a:hueOff val="1697671"/>
            <a:satOff val="-8646"/>
            <a:lumOff val="159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Construction &amp; Expansion of structures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2877033" y="967"/>
        <a:ext cx="1865932" cy="1119559"/>
      </dsp:txXfrm>
    </dsp:sp>
    <dsp:sp modelId="{22F0B808-327D-4C0D-A851-67E424F421D5}">
      <dsp:nvSpPr>
        <dsp:cNvPr id="0" name=""/>
        <dsp:cNvSpPr/>
      </dsp:nvSpPr>
      <dsp:spPr>
        <a:xfrm>
          <a:off x="4929559" y="967"/>
          <a:ext cx="1865932" cy="1119559"/>
        </a:xfrm>
        <a:prstGeom prst="rect">
          <a:avLst/>
        </a:prstGeom>
        <a:solidFill>
          <a:schemeClr val="accent5">
            <a:hueOff val="3395341"/>
            <a:satOff val="-17291"/>
            <a:lumOff val="319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Modification of structures</a:t>
          </a:r>
          <a:r>
            <a:rPr lang="en-US" sz="2000" b="0" kern="1200" dirty="0" smtClean="0">
              <a:effectLst/>
            </a:rPr>
            <a:t> </a:t>
          </a:r>
          <a:endParaRPr lang="en-US" sz="2000" b="0" kern="1200" dirty="0">
            <a:effectLst/>
          </a:endParaRPr>
        </a:p>
      </dsp:txBody>
      <dsp:txXfrm>
        <a:off x="4929559" y="967"/>
        <a:ext cx="1865932" cy="1119559"/>
      </dsp:txXfrm>
    </dsp:sp>
    <dsp:sp modelId="{6C105B63-FC17-439E-B680-39A0F7CC63C4}">
      <dsp:nvSpPr>
        <dsp:cNvPr id="0" name=""/>
        <dsp:cNvSpPr/>
      </dsp:nvSpPr>
      <dsp:spPr>
        <a:xfrm>
          <a:off x="824507" y="1307120"/>
          <a:ext cx="1865932" cy="1119559"/>
        </a:xfrm>
        <a:prstGeom prst="rect">
          <a:avLst/>
        </a:prstGeom>
        <a:solidFill>
          <a:schemeClr val="accent5">
            <a:hueOff val="5093012"/>
            <a:satOff val="-25937"/>
            <a:lumOff val="478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 purchase Machinery &amp; Equipment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824507" y="1307120"/>
        <a:ext cx="1865932" cy="1119559"/>
      </dsp:txXfrm>
    </dsp:sp>
    <dsp:sp modelId="{5FF2DBFF-9F28-4D2D-A8D2-DC4EF05FA47B}">
      <dsp:nvSpPr>
        <dsp:cNvPr id="0" name=""/>
        <dsp:cNvSpPr/>
      </dsp:nvSpPr>
      <dsp:spPr>
        <a:xfrm>
          <a:off x="2877033" y="1307120"/>
          <a:ext cx="1865932" cy="1119559"/>
        </a:xfrm>
        <a:prstGeom prst="rect">
          <a:avLst/>
        </a:prstGeom>
        <a:solidFill>
          <a:schemeClr val="accent5">
            <a:hueOff val="6790683"/>
            <a:satOff val="-34583"/>
            <a:lumOff val="638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Permanent Working Capital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2877033" y="1307120"/>
        <a:ext cx="1865932" cy="1119559"/>
      </dsp:txXfrm>
    </dsp:sp>
    <dsp:sp modelId="{16F69207-85D4-45E0-A1F6-BDD2AEA910C8}">
      <dsp:nvSpPr>
        <dsp:cNvPr id="0" name=""/>
        <dsp:cNvSpPr/>
      </dsp:nvSpPr>
      <dsp:spPr>
        <a:xfrm>
          <a:off x="4929559" y="1307120"/>
          <a:ext cx="1865932" cy="1119559"/>
        </a:xfrm>
        <a:prstGeom prst="rect">
          <a:avLst/>
        </a:prstGeom>
        <a:solidFill>
          <a:schemeClr val="accent5">
            <a:hueOff val="8488353"/>
            <a:satOff val="-43229"/>
            <a:lumOff val="798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Energy-Saving Projects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4929559" y="1307120"/>
        <a:ext cx="1865932" cy="1119559"/>
      </dsp:txXfrm>
    </dsp:sp>
    <dsp:sp modelId="{E16E5C37-A726-40B4-AE3C-99D0FB4292BA}">
      <dsp:nvSpPr>
        <dsp:cNvPr id="0" name=""/>
        <dsp:cNvSpPr/>
      </dsp:nvSpPr>
      <dsp:spPr>
        <a:xfrm>
          <a:off x="1850770" y="2613273"/>
          <a:ext cx="1865932" cy="1119559"/>
        </a:xfrm>
        <a:prstGeom prst="rect">
          <a:avLst/>
        </a:prstGeom>
        <a:solidFill>
          <a:schemeClr val="accent5">
            <a:hueOff val="10186024"/>
            <a:satOff val="-51874"/>
            <a:lumOff val="957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Tourist Attractions &amp; Wellness Projects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1850770" y="2613273"/>
        <a:ext cx="1865932" cy="1119559"/>
      </dsp:txXfrm>
    </dsp:sp>
    <dsp:sp modelId="{2807621A-C64F-4231-B034-87AFD3C2F8A4}">
      <dsp:nvSpPr>
        <dsp:cNvPr id="0" name=""/>
        <dsp:cNvSpPr/>
      </dsp:nvSpPr>
      <dsp:spPr>
        <a:xfrm>
          <a:off x="3903296" y="2613273"/>
          <a:ext cx="1865932" cy="1119559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effectLst/>
            </a:rPr>
            <a:t>To purchase Movable Fixed Assets </a:t>
          </a:r>
          <a:endParaRPr lang="en-US" sz="2000" b="0" kern="1200" dirty="0">
            <a:solidFill>
              <a:schemeClr val="tx1"/>
            </a:solidFill>
            <a:effectLst/>
          </a:endParaRPr>
        </a:p>
      </dsp:txBody>
      <dsp:txXfrm>
        <a:off x="3903296" y="2613273"/>
        <a:ext cx="1865932" cy="1119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14AF-548A-42B7-A6B7-B62A19E9E8F4}">
      <dsp:nvSpPr>
        <dsp:cNvPr id="0" name=""/>
        <dsp:cNvSpPr/>
      </dsp:nvSpPr>
      <dsp:spPr>
        <a:xfrm>
          <a:off x="3274" y="0"/>
          <a:ext cx="3750468" cy="5867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ENERGY LOANS FOR BUSINESS:</a:t>
          </a:r>
          <a:r>
            <a:rPr lang="en-US" sz="2400" kern="1200" dirty="0" smtClean="0"/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Up to </a:t>
          </a:r>
          <a:r>
            <a:rPr lang="en-US" sz="2200" b="1" kern="1200" dirty="0" smtClean="0"/>
            <a:t>J$30M</a:t>
          </a:r>
          <a:r>
            <a:rPr lang="en-US" sz="2200" kern="1200" dirty="0" smtClean="0"/>
            <a:t> at 9.5</a:t>
          </a:r>
          <a:r>
            <a:rPr lang="en-US" sz="2200" b="1" kern="1200" dirty="0" smtClean="0"/>
            <a:t>%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Over </a:t>
          </a:r>
          <a:r>
            <a:rPr lang="en-US" sz="2200" b="1" kern="1200" dirty="0" smtClean="0"/>
            <a:t>J$30M</a:t>
          </a:r>
          <a:r>
            <a:rPr lang="en-US" sz="2200" kern="1200" dirty="0" smtClean="0"/>
            <a:t> at 10</a:t>
          </a:r>
          <a:r>
            <a:rPr lang="en-US" sz="2200" b="1" kern="1200" dirty="0" smtClean="0"/>
            <a:t>%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Loan Tenure  7 Years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12</a:t>
          </a:r>
          <a:r>
            <a:rPr lang="en-US" sz="2200" kern="1200" dirty="0" smtClean="0"/>
            <a:t> Months moratorium on principal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90%</a:t>
          </a:r>
          <a:r>
            <a:rPr lang="en-US" sz="2200" kern="1200" dirty="0" smtClean="0"/>
            <a:t> financing for SMEs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75%</a:t>
          </a:r>
          <a:r>
            <a:rPr lang="en-US" sz="2200" kern="1200" dirty="0" smtClean="0"/>
            <a:t> financing for large firms</a:t>
          </a:r>
          <a:endParaRPr lang="en-US" sz="2200" kern="1200" dirty="0"/>
        </a:p>
      </dsp:txBody>
      <dsp:txXfrm>
        <a:off x="3274" y="2346959"/>
        <a:ext cx="3750468" cy="2346959"/>
      </dsp:txXfrm>
    </dsp:sp>
    <dsp:sp modelId="{EF264E18-5F1F-4F35-8347-79A855BB5136}">
      <dsp:nvSpPr>
        <dsp:cNvPr id="0" name=""/>
        <dsp:cNvSpPr/>
      </dsp:nvSpPr>
      <dsp:spPr>
        <a:xfrm>
          <a:off x="914403" y="152400"/>
          <a:ext cx="1953844" cy="19538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6666A-86DB-495F-B8F8-A5204B5F4A52}">
      <dsp:nvSpPr>
        <dsp:cNvPr id="0" name=""/>
        <dsp:cNvSpPr/>
      </dsp:nvSpPr>
      <dsp:spPr>
        <a:xfrm>
          <a:off x="3866257" y="0"/>
          <a:ext cx="3750468" cy="5867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/>
            <a:t>Grant of up to </a:t>
          </a:r>
          <a:r>
            <a:rPr lang="en-US" sz="2400" b="1" kern="1200" dirty="0" smtClean="0"/>
            <a:t>J$200,000  for an</a:t>
          </a:r>
          <a:r>
            <a:rPr lang="en-US" sz="2400" kern="1200" dirty="0" smtClean="0"/>
            <a:t> Energy Audit to SMEs</a:t>
          </a:r>
          <a:endParaRPr lang="en-US" sz="2400" kern="1200" dirty="0"/>
        </a:p>
      </dsp:txBody>
      <dsp:txXfrm>
        <a:off x="3866257" y="2346959"/>
        <a:ext cx="3750468" cy="2346959"/>
      </dsp:txXfrm>
    </dsp:sp>
    <dsp:sp modelId="{F8C212CC-8202-4CC4-8608-908943F589EF}">
      <dsp:nvSpPr>
        <dsp:cNvPr id="0" name=""/>
        <dsp:cNvSpPr/>
      </dsp:nvSpPr>
      <dsp:spPr>
        <a:xfrm>
          <a:off x="4800598" y="152400"/>
          <a:ext cx="1953844" cy="19538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7C42F-233F-4966-B2F9-28AD5143FA9F}">
      <dsp:nvSpPr>
        <dsp:cNvPr id="0" name=""/>
        <dsp:cNvSpPr/>
      </dsp:nvSpPr>
      <dsp:spPr>
        <a:xfrm>
          <a:off x="381003" y="5562597"/>
          <a:ext cx="7010400" cy="231609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9FAA-5968-4159-88FC-77A489555B00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091AE-29C5-4D73-B32D-A1FDD2F4904C}">
      <dsp:nvSpPr>
        <dsp:cNvPr id="0" name=""/>
        <dsp:cNvSpPr/>
      </dsp:nvSpPr>
      <dsp:spPr>
        <a:xfrm>
          <a:off x="302125" y="196621"/>
          <a:ext cx="5210502" cy="39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Business Plan Preparation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302125" y="196621"/>
        <a:ext cx="5210502" cy="393094"/>
      </dsp:txXfrm>
    </dsp:sp>
    <dsp:sp modelId="{F055D557-700D-4C2A-9117-F798505CED67}">
      <dsp:nvSpPr>
        <dsp:cNvPr id="0" name=""/>
        <dsp:cNvSpPr/>
      </dsp:nvSpPr>
      <dsp:spPr>
        <a:xfrm>
          <a:off x="56441" y="147485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CD458-EAC6-4883-B77B-5E2A7D2A2CD3}">
      <dsp:nvSpPr>
        <dsp:cNvPr id="0" name=""/>
        <dsp:cNvSpPr/>
      </dsp:nvSpPr>
      <dsp:spPr>
        <a:xfrm>
          <a:off x="625473" y="786188"/>
          <a:ext cx="4887155" cy="393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Business Process Improvement 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625473" y="786188"/>
        <a:ext cx="4887155" cy="393094"/>
      </dsp:txXfrm>
    </dsp:sp>
    <dsp:sp modelId="{6F09628E-3BA6-4BD6-A12B-B66C6E4ACD30}">
      <dsp:nvSpPr>
        <dsp:cNvPr id="0" name=""/>
        <dsp:cNvSpPr/>
      </dsp:nvSpPr>
      <dsp:spPr>
        <a:xfrm>
          <a:off x="379788" y="737052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19351-842B-4528-A6A2-A48566216765}">
      <dsp:nvSpPr>
        <dsp:cNvPr id="0" name=""/>
        <dsp:cNvSpPr/>
      </dsp:nvSpPr>
      <dsp:spPr>
        <a:xfrm>
          <a:off x="773331" y="1375755"/>
          <a:ext cx="4739297" cy="3930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Financial Statements</a:t>
          </a:r>
        </a:p>
      </dsp:txBody>
      <dsp:txXfrm>
        <a:off x="773331" y="1375755"/>
        <a:ext cx="4739297" cy="393094"/>
      </dsp:txXfrm>
    </dsp:sp>
    <dsp:sp modelId="{8F3916DC-5D66-4673-BCB6-0A97AF0F1533}">
      <dsp:nvSpPr>
        <dsp:cNvPr id="0" name=""/>
        <dsp:cNvSpPr/>
      </dsp:nvSpPr>
      <dsp:spPr>
        <a:xfrm>
          <a:off x="527647" y="1326619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8E548-1A85-40D1-8EDC-460371D565BB}">
      <dsp:nvSpPr>
        <dsp:cNvPr id="0" name=""/>
        <dsp:cNvSpPr/>
      </dsp:nvSpPr>
      <dsp:spPr>
        <a:xfrm>
          <a:off x="805843" y="1927122"/>
          <a:ext cx="4739297" cy="3930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Marketing Plans</a:t>
          </a:r>
        </a:p>
      </dsp:txBody>
      <dsp:txXfrm>
        <a:off x="805843" y="1927122"/>
        <a:ext cx="4739297" cy="393094"/>
      </dsp:txXfrm>
    </dsp:sp>
    <dsp:sp modelId="{4DE0DECF-D370-4101-9015-0F027B2B2B10}">
      <dsp:nvSpPr>
        <dsp:cNvPr id="0" name=""/>
        <dsp:cNvSpPr/>
      </dsp:nvSpPr>
      <dsp:spPr>
        <a:xfrm>
          <a:off x="527647" y="1915812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130A-ADCB-44C6-8650-63056B08959B}">
      <dsp:nvSpPr>
        <dsp:cNvPr id="0" name=""/>
        <dsp:cNvSpPr/>
      </dsp:nvSpPr>
      <dsp:spPr>
        <a:xfrm>
          <a:off x="625473" y="2554516"/>
          <a:ext cx="4887155" cy="3930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Management Consulting Service 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625473" y="2554516"/>
        <a:ext cx="4887155" cy="393094"/>
      </dsp:txXfrm>
    </dsp:sp>
    <dsp:sp modelId="{3BBFF847-AE66-4ED0-9909-F50A11CF1501}">
      <dsp:nvSpPr>
        <dsp:cNvPr id="0" name=""/>
        <dsp:cNvSpPr/>
      </dsp:nvSpPr>
      <dsp:spPr>
        <a:xfrm>
          <a:off x="379788" y="2505379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5A25E-6F6C-467E-90A9-42897305951B}">
      <dsp:nvSpPr>
        <dsp:cNvPr id="0" name=""/>
        <dsp:cNvSpPr/>
      </dsp:nvSpPr>
      <dsp:spPr>
        <a:xfrm>
          <a:off x="302125" y="3144083"/>
          <a:ext cx="5210502" cy="39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01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Training Courses</a:t>
          </a:r>
          <a:endParaRPr lang="en-029" sz="2100" kern="1200" dirty="0">
            <a:solidFill>
              <a:schemeClr val="tx1"/>
            </a:solidFill>
          </a:endParaRPr>
        </a:p>
      </dsp:txBody>
      <dsp:txXfrm>
        <a:off x="302125" y="3144083"/>
        <a:ext cx="5210502" cy="393094"/>
      </dsp:txXfrm>
    </dsp:sp>
    <dsp:sp modelId="{14DB0580-E693-4C15-A346-E2226C103CEE}">
      <dsp:nvSpPr>
        <dsp:cNvPr id="0" name=""/>
        <dsp:cNvSpPr/>
      </dsp:nvSpPr>
      <dsp:spPr>
        <a:xfrm>
          <a:off x="56441" y="3094946"/>
          <a:ext cx="491368" cy="4913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573FF-1FCA-4568-850A-F3CA2751DBC7}">
      <dsp:nvSpPr>
        <dsp:cNvPr id="0" name=""/>
        <dsp:cNvSpPr/>
      </dsp:nvSpPr>
      <dsp:spPr>
        <a:xfrm>
          <a:off x="461090" y="1789595"/>
          <a:ext cx="2144663" cy="143189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60" t="8913" r="28618" b="142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07C1-7341-4A2C-8C07-B27CF08B532E}">
      <dsp:nvSpPr>
        <dsp:cNvPr id="0" name=""/>
        <dsp:cNvSpPr/>
      </dsp:nvSpPr>
      <dsp:spPr>
        <a:xfrm>
          <a:off x="5561891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1" t="13141" r="10929" b="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5CA61-BA9E-44AB-AFC9-5110AF1F7E34}">
      <dsp:nvSpPr>
        <dsp:cNvPr id="0" name=""/>
        <dsp:cNvSpPr/>
      </dsp:nvSpPr>
      <dsp:spPr>
        <a:xfrm>
          <a:off x="3025474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058" t="15936" r="-131569" b="-621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AC4AA-9E46-4AB3-BA41-A6D20E767CA9}">
      <dsp:nvSpPr>
        <dsp:cNvPr id="0" name=""/>
        <dsp:cNvSpPr/>
      </dsp:nvSpPr>
      <dsp:spPr>
        <a:xfrm>
          <a:off x="3011491" y="181659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710" t="10919" r="29165" b="-346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E8E82-94FC-4677-AF7F-160374A856BA}">
      <dsp:nvSpPr>
        <dsp:cNvPr id="0" name=""/>
        <dsp:cNvSpPr/>
      </dsp:nvSpPr>
      <dsp:spPr>
        <a:xfrm>
          <a:off x="461090" y="1005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77" t="23505" r="4491" b="1332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DA66F-0DDD-47AB-AA16-B59BDEC3CA4E}">
      <dsp:nvSpPr>
        <dsp:cNvPr id="0" name=""/>
        <dsp:cNvSpPr/>
      </dsp:nvSpPr>
      <dsp:spPr>
        <a:xfrm>
          <a:off x="294445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0" rIns="3429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900" b="1" kern="1200" dirty="0" smtClean="0"/>
            <a:t>ABTAX Limited</a:t>
          </a:r>
          <a:endParaRPr lang="en-029" sz="900" kern="1200" dirty="0"/>
        </a:p>
      </dsp:txBody>
      <dsp:txXfrm>
        <a:off x="294445" y="1326203"/>
        <a:ext cx="2140271" cy="226532"/>
      </dsp:txXfrm>
    </dsp:sp>
    <dsp:sp modelId="{5633F639-F493-45AC-83B5-228DCB810A3B}">
      <dsp:nvSpPr>
        <dsp:cNvPr id="0" name=""/>
        <dsp:cNvSpPr/>
      </dsp:nvSpPr>
      <dsp:spPr>
        <a:xfrm>
          <a:off x="5561891" y="1816596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321" t="13498" r="26903" b="-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FCF83-BF7F-4DD1-BA3C-5DE53E1070CE}">
      <dsp:nvSpPr>
        <dsp:cNvPr id="0" name=""/>
        <dsp:cNvSpPr/>
      </dsp:nvSpPr>
      <dsp:spPr>
        <a:xfrm>
          <a:off x="294445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7606D-BD35-4423-8489-8F02C15C98CF}">
      <dsp:nvSpPr>
        <dsp:cNvPr id="0" name=""/>
        <dsp:cNvSpPr/>
      </dsp:nvSpPr>
      <dsp:spPr>
        <a:xfrm>
          <a:off x="2844845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Boldeck Jamaica Limited</a:t>
          </a:r>
        </a:p>
      </dsp:txBody>
      <dsp:txXfrm>
        <a:off x="2844845" y="1326203"/>
        <a:ext cx="2140271" cy="226532"/>
      </dsp:txXfrm>
    </dsp:sp>
    <dsp:sp modelId="{196099A6-D9AD-468E-8EFC-76DD78128ABD}">
      <dsp:nvSpPr>
        <dsp:cNvPr id="0" name=""/>
        <dsp:cNvSpPr/>
      </dsp:nvSpPr>
      <dsp:spPr>
        <a:xfrm>
          <a:off x="3011491" y="3623135"/>
          <a:ext cx="2144663" cy="1323888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548" t="15334" r="40982" b="-159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30545-347F-4C7B-ACB3-D65AC76E1703}">
      <dsp:nvSpPr>
        <dsp:cNvPr id="0" name=""/>
        <dsp:cNvSpPr/>
      </dsp:nvSpPr>
      <dsp:spPr>
        <a:xfrm>
          <a:off x="2844845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DA587-A103-430A-8B75-F37BD8FA26C3}">
      <dsp:nvSpPr>
        <dsp:cNvPr id="0" name=""/>
        <dsp:cNvSpPr/>
      </dsp:nvSpPr>
      <dsp:spPr>
        <a:xfrm>
          <a:off x="5395246" y="132620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BDO Management Consultants</a:t>
          </a:r>
        </a:p>
      </dsp:txBody>
      <dsp:txXfrm>
        <a:off x="5395246" y="1326203"/>
        <a:ext cx="2140271" cy="226532"/>
      </dsp:txXfrm>
    </dsp:sp>
    <dsp:sp modelId="{D9441C5A-646D-4258-BA8C-92915F61B6C3}">
      <dsp:nvSpPr>
        <dsp:cNvPr id="0" name=""/>
        <dsp:cNvSpPr/>
      </dsp:nvSpPr>
      <dsp:spPr>
        <a:xfrm>
          <a:off x="5395246" y="18100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52B0-F7D9-4261-9805-35EED5D853C4}">
      <dsp:nvSpPr>
        <dsp:cNvPr id="0" name=""/>
        <dsp:cNvSpPr/>
      </dsp:nvSpPr>
      <dsp:spPr>
        <a:xfrm>
          <a:off x="294445" y="3159743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DGS Chartered Accountants and Business Advisors</a:t>
          </a:r>
        </a:p>
      </dsp:txBody>
      <dsp:txXfrm>
        <a:off x="294445" y="3159743"/>
        <a:ext cx="2140271" cy="226532"/>
      </dsp:txXfrm>
    </dsp:sp>
    <dsp:sp modelId="{58B0464D-80AB-44F0-9A97-612695F2E58B}">
      <dsp:nvSpPr>
        <dsp:cNvPr id="0" name=""/>
        <dsp:cNvSpPr/>
      </dsp:nvSpPr>
      <dsp:spPr>
        <a:xfrm>
          <a:off x="294445" y="2014541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09182-E516-45DB-8430-738FEAFD45F1}">
      <dsp:nvSpPr>
        <dsp:cNvPr id="0" name=""/>
        <dsp:cNvSpPr/>
      </dsp:nvSpPr>
      <dsp:spPr>
        <a:xfrm>
          <a:off x="2844845" y="313274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Jamaica Business Development Corporation</a:t>
          </a:r>
        </a:p>
      </dsp:txBody>
      <dsp:txXfrm>
        <a:off x="2844845" y="3132742"/>
        <a:ext cx="2140271" cy="226532"/>
      </dsp:txXfrm>
    </dsp:sp>
    <dsp:sp modelId="{CF78BBA3-A3A8-4F61-A679-3AC444A091A0}">
      <dsp:nvSpPr>
        <dsp:cNvPr id="0" name=""/>
        <dsp:cNvSpPr/>
      </dsp:nvSpPr>
      <dsp:spPr>
        <a:xfrm>
          <a:off x="2844845" y="198754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66EB2-8235-4131-A822-320F9A1A382D}">
      <dsp:nvSpPr>
        <dsp:cNvPr id="0" name=""/>
        <dsp:cNvSpPr/>
      </dsp:nvSpPr>
      <dsp:spPr>
        <a:xfrm>
          <a:off x="5395246" y="313274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Jamaica Exporters' Association </a:t>
          </a:r>
        </a:p>
      </dsp:txBody>
      <dsp:txXfrm>
        <a:off x="5395246" y="3132742"/>
        <a:ext cx="2140271" cy="226532"/>
      </dsp:txXfrm>
    </dsp:sp>
    <dsp:sp modelId="{DD3BFB9D-26D1-448B-88BC-4F8882387A7E}">
      <dsp:nvSpPr>
        <dsp:cNvPr id="0" name=""/>
        <dsp:cNvSpPr/>
      </dsp:nvSpPr>
      <dsp:spPr>
        <a:xfrm>
          <a:off x="5395246" y="1987540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C8912-674E-4610-A2D9-3273F045663D}">
      <dsp:nvSpPr>
        <dsp:cNvPr id="0" name=""/>
        <dsp:cNvSpPr/>
      </dsp:nvSpPr>
      <dsp:spPr>
        <a:xfrm>
          <a:off x="2844845" y="4939282"/>
          <a:ext cx="2140271" cy="226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800" b="1" kern="1200" dirty="0" smtClean="0"/>
            <a:t>University of Technology (UTECH)</a:t>
          </a:r>
        </a:p>
      </dsp:txBody>
      <dsp:txXfrm>
        <a:off x="2844845" y="4939282"/>
        <a:ext cx="2140271" cy="226532"/>
      </dsp:txXfrm>
    </dsp:sp>
    <dsp:sp modelId="{31CB1FD5-690E-44B1-9AD8-19E8C6704C44}">
      <dsp:nvSpPr>
        <dsp:cNvPr id="0" name=""/>
        <dsp:cNvSpPr/>
      </dsp:nvSpPr>
      <dsp:spPr>
        <a:xfrm>
          <a:off x="2844845" y="3794079"/>
          <a:ext cx="2143969" cy="1377463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639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750" y="0"/>
            <a:ext cx="3027638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4737E-5955-4FEC-9B6A-98AABBE268A2}" type="datetimeFigureOut">
              <a:rPr lang="en-029" smtClean="0"/>
              <a:t>11/09/2015</a:t>
            </a:fld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639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2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750" y="8817612"/>
            <a:ext cx="3027638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D145-E3EC-4253-93CC-282AC65A5EE5}" type="slidenum">
              <a:rPr lang="en-029" smtClean="0"/>
              <a:t>‹#›</a:t>
            </a:fld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66192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CDC2541-9F40-42B7-B9C1-5E7FE4D04A1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E046D8A-E585-45BB-B026-22A1A17421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1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B7A7-8785-454B-8EBB-374CE5BF6A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B7A7-8785-454B-8EBB-374CE5BF6A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7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F9081-3F73-49C0-95C7-DC5379D24A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Guarantee also available for AFI Loans</a:t>
            </a:r>
            <a:r>
              <a:rPr lang="en-US" baseline="0" dirty="0" smtClean="0"/>
              <a:t> </a:t>
            </a:r>
          </a:p>
          <a:p>
            <a:pPr defTabSz="924458">
              <a:defRPr/>
            </a:pPr>
            <a:r>
              <a:rPr lang="en-US" dirty="0"/>
              <a:t>Excess of J30 6.5% to AFI; </a:t>
            </a:r>
            <a:r>
              <a:rPr lang="en-US" b="1" dirty="0"/>
              <a:t>9.5%</a:t>
            </a:r>
            <a:r>
              <a:rPr lang="en-US" dirty="0"/>
              <a:t>to sub-borrower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9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2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6D8A-E585-45BB-B026-22A1A17421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0BBD52-85AE-41CF-BCD7-A99C2258EEE4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43CD42-4040-4D27-8F23-5B08FFC748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67000"/>
            <a:ext cx="7086600" cy="1371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SME’s Financing Options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71628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0"/>
            <a:ext cx="4038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7406653"/>
              </p:ext>
            </p:extLst>
          </p:nvPr>
        </p:nvGraphicFramePr>
        <p:xfrm>
          <a:off x="1295400" y="533400"/>
          <a:ext cx="7620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70887" y="3044110"/>
            <a:ext cx="6553200" cy="7697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ENERGY SOLUTIONS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6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05100" y="30099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LOANS FOR RESIDENTS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43400"/>
          </a:xfrm>
        </p:spPr>
        <p:txBody>
          <a:bodyPr>
            <a:normAutofit fontScale="62500" lnSpcReduction="20000"/>
          </a:bodyPr>
          <a:lstStyle/>
          <a:p>
            <a:pPr marL="82296" lv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ENERGY LOANS:</a:t>
            </a:r>
            <a:r>
              <a:rPr lang="en-US" sz="3600" dirty="0" smtClean="0"/>
              <a:t> </a:t>
            </a:r>
            <a:endParaRPr lang="en-US" sz="3600" dirty="0"/>
          </a:p>
          <a:p>
            <a:pPr marL="82296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Interest Rate -</a:t>
            </a:r>
            <a:r>
              <a:rPr lang="en-US" sz="3600" b="1" dirty="0" smtClean="0">
                <a:solidFill>
                  <a:schemeClr val="tx1"/>
                </a:solidFill>
              </a:rPr>
              <a:t>9.5%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Loan Term: </a:t>
            </a:r>
            <a:r>
              <a:rPr lang="en-US" sz="3600" b="1" dirty="0" smtClean="0">
                <a:solidFill>
                  <a:schemeClr val="tx1"/>
                </a:solidFill>
              </a:rPr>
              <a:t>8</a:t>
            </a:r>
            <a:r>
              <a:rPr lang="en-US" sz="3600" dirty="0" smtClean="0">
                <a:solidFill>
                  <a:schemeClr val="tx1"/>
                </a:solidFill>
              </a:rPr>
              <a:t> years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We finance 90% of Project cost up to </a:t>
            </a:r>
            <a:r>
              <a:rPr lang="en-US" sz="3600" b="1" dirty="0" smtClean="0">
                <a:solidFill>
                  <a:schemeClr val="tx1"/>
                </a:solidFill>
              </a:rPr>
              <a:t>J$2M </a:t>
            </a:r>
            <a:r>
              <a:rPr lang="en-US" sz="3600" dirty="0" smtClean="0">
                <a:solidFill>
                  <a:schemeClr val="tx1"/>
                </a:solidFill>
              </a:rPr>
              <a:t>for: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Solar Water Heaters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PV Systems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Wind Turbines 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Bio-digester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0386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2819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564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CREDIT ENHANCEMENT </a:t>
            </a:r>
            <a:r>
              <a:rPr lang="en-US" dirty="0" smtClean="0"/>
              <a:t>FACILITY </a:t>
            </a:r>
            <a:r>
              <a:rPr lang="en-US" dirty="0"/>
              <a:t>(CEF)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82296" lvl="0" indent="0">
              <a:lnSpc>
                <a:spcPct val="120000"/>
              </a:lnSpc>
              <a:buNone/>
            </a:pPr>
            <a:r>
              <a:rPr lang="en-US" sz="3400" dirty="0" smtClean="0"/>
              <a:t>DBJ </a:t>
            </a:r>
            <a:r>
              <a:rPr lang="en-US" sz="3400" dirty="0"/>
              <a:t>will </a:t>
            </a:r>
            <a:r>
              <a:rPr lang="en-US" sz="3400" dirty="0"/>
              <a:t>g</a:t>
            </a:r>
            <a:r>
              <a:rPr lang="en-US" sz="3400" dirty="0" smtClean="0"/>
              <a:t>uarantee</a:t>
            </a:r>
            <a:r>
              <a:rPr lang="en-US" sz="3400" dirty="0" smtClean="0"/>
              <a:t>:</a:t>
            </a:r>
          </a:p>
          <a:p>
            <a:pPr marL="82296" lvl="0" indent="0">
              <a:lnSpc>
                <a:spcPct val="120000"/>
              </a:lnSpc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*</a:t>
            </a:r>
            <a:r>
              <a:rPr lang="en-US" sz="3400" b="1" dirty="0" smtClean="0"/>
              <a:t>  50</a:t>
            </a:r>
            <a:r>
              <a:rPr lang="en-US" sz="3400" b="1" dirty="0"/>
              <a:t>%</a:t>
            </a:r>
            <a:r>
              <a:rPr lang="en-US" sz="3400" dirty="0"/>
              <a:t> of SME loans up </a:t>
            </a:r>
            <a:r>
              <a:rPr lang="en-US" sz="3400" dirty="0" smtClean="0"/>
              <a:t>to </a:t>
            </a:r>
            <a:r>
              <a:rPr lang="en-US" sz="3400" b="1" dirty="0" smtClean="0"/>
              <a:t>$15M</a:t>
            </a:r>
            <a:endParaRPr lang="en-US" sz="3400" b="1" dirty="0"/>
          </a:p>
          <a:p>
            <a:pPr marL="82296" lvl="0" indent="0">
              <a:lnSpc>
                <a:spcPct val="120000"/>
              </a:lnSpc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*</a:t>
            </a:r>
            <a:r>
              <a:rPr lang="en-US" sz="3400" dirty="0" smtClean="0">
                <a:solidFill>
                  <a:srgbClr val="00B050"/>
                </a:solidFill>
              </a:rPr>
              <a:t>  </a:t>
            </a:r>
            <a:r>
              <a:rPr lang="en-US" sz="3400" b="1" dirty="0" smtClean="0"/>
              <a:t>80</a:t>
            </a:r>
            <a:r>
              <a:rPr lang="en-US" sz="3400" b="1" dirty="0"/>
              <a:t>%</a:t>
            </a:r>
            <a:r>
              <a:rPr lang="en-US" sz="3400" dirty="0"/>
              <a:t> </a:t>
            </a:r>
            <a:r>
              <a:rPr lang="en-US" sz="3400" dirty="0" smtClean="0"/>
              <a:t>of small loans up to $6.25M (ie. Maximum of </a:t>
            </a:r>
            <a:r>
              <a:rPr lang="en-US" sz="3400" b="1" dirty="0" smtClean="0"/>
              <a:t>$5M</a:t>
            </a:r>
            <a:r>
              <a:rPr lang="en-US" sz="3400" dirty="0" smtClean="0"/>
              <a:t>)</a:t>
            </a:r>
            <a:endParaRPr lang="en-US" sz="3400" b="1" dirty="0"/>
          </a:p>
          <a:p>
            <a:pPr marL="82296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* </a:t>
            </a:r>
            <a:r>
              <a:rPr lang="en-US" sz="3400" b="1" dirty="0" smtClean="0">
                <a:solidFill>
                  <a:srgbClr val="00B050"/>
                </a:solidFill>
              </a:rPr>
              <a:t> </a:t>
            </a:r>
            <a:r>
              <a:rPr lang="en-US" sz="3400" b="1" dirty="0" smtClean="0"/>
              <a:t>80</a:t>
            </a:r>
            <a:r>
              <a:rPr lang="en-US" sz="3400" b="1" dirty="0"/>
              <a:t>%</a:t>
            </a:r>
            <a:r>
              <a:rPr lang="en-US" sz="3400" dirty="0"/>
              <a:t> of Energy loans up to </a:t>
            </a:r>
            <a:r>
              <a:rPr lang="en-US" sz="3400" b="1" dirty="0"/>
              <a:t>$15M </a:t>
            </a:r>
            <a:r>
              <a:rPr lang="en-US" sz="3400" dirty="0"/>
              <a:t>for </a:t>
            </a:r>
            <a:r>
              <a:rPr lang="en-US" sz="3400" dirty="0" smtClean="0"/>
              <a:t>SMEs</a:t>
            </a:r>
          </a:p>
          <a:p>
            <a:pPr marL="82296" indent="0">
              <a:buNone/>
            </a:pPr>
            <a:endParaRPr lang="en-US" sz="3400" dirty="0" smtClean="0"/>
          </a:p>
          <a:p>
            <a:pPr marL="82296" indent="0">
              <a:buNone/>
            </a:pPr>
            <a:r>
              <a:rPr lang="en-US" sz="3400" b="1" dirty="0" smtClean="0"/>
              <a:t>Fee to SME:</a:t>
            </a:r>
          </a:p>
          <a:p>
            <a:pPr marL="82296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*</a:t>
            </a:r>
            <a:r>
              <a:rPr lang="en-US" sz="3400" b="1" dirty="0" smtClean="0">
                <a:solidFill>
                  <a:srgbClr val="00B050"/>
                </a:solidFill>
              </a:rPr>
              <a:t>  Annual fee of 2% + GCT on the g’tee amount</a:t>
            </a:r>
          </a:p>
          <a:p>
            <a:pPr marL="82296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*</a:t>
            </a:r>
            <a:r>
              <a:rPr lang="en-US" sz="3400" b="1" dirty="0">
                <a:solidFill>
                  <a:srgbClr val="00B050"/>
                </a:solidFill>
              </a:rPr>
              <a:t> </a:t>
            </a:r>
            <a:r>
              <a:rPr lang="en-US" sz="3400" b="1" dirty="0" smtClean="0">
                <a:solidFill>
                  <a:srgbClr val="00B050"/>
                </a:solidFill>
              </a:rPr>
              <a:t> Annual  fee of 1% + GCT on </a:t>
            </a:r>
            <a:r>
              <a:rPr lang="en-US" sz="3400" b="1" dirty="0" smtClean="0">
                <a:solidFill>
                  <a:srgbClr val="00B050"/>
                </a:solidFill>
              </a:rPr>
              <a:t>Agricultural </a:t>
            </a:r>
            <a:r>
              <a:rPr lang="en-US" sz="3400" b="1" dirty="0" smtClean="0">
                <a:solidFill>
                  <a:srgbClr val="00B050"/>
                </a:solidFill>
              </a:rPr>
              <a:t>Loans</a:t>
            </a:r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http://www.thehindubusinessline.com/multimedia/dynamic/02207/PO17_BS_Guarantee__2207273f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682845"/>
            <a:ext cx="3657600" cy="234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GUARANTEE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740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Voucher for Technical Assistance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3657600" cy="5257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Provides assistance to SMEs that need business development services to qualify for a loan.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029" sz="280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029" sz="2800" dirty="0" smtClean="0"/>
              <a:t>Each SME can access a maximum of 2 vouchers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029" sz="2600" dirty="0"/>
          </a:p>
          <a:p>
            <a:pPr marL="82296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81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072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Voucher for Technical Assistance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7239000" cy="4267200"/>
          </a:xfrm>
        </p:spPr>
        <p:txBody>
          <a:bodyPr>
            <a:normAutofit lnSpcReduction="10000"/>
          </a:bodyPr>
          <a:lstStyle/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en-029" sz="2600" dirty="0" smtClean="0"/>
              <a:t>Services Offered:</a:t>
            </a:r>
            <a:endParaRPr lang="en-029" sz="2600" dirty="0"/>
          </a:p>
          <a:p>
            <a:pPr marL="82296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5486400"/>
            <a:ext cx="7181088" cy="9144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*Value of the Vouchers start at $50,000 up to a maximum of $300,000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9157894"/>
              </p:ext>
            </p:extLst>
          </p:nvPr>
        </p:nvGraphicFramePr>
        <p:xfrm>
          <a:off x="2209800" y="1676400"/>
          <a:ext cx="5562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983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819912"/>
          </a:xfrm>
        </p:spPr>
        <p:txBody>
          <a:bodyPr>
            <a:noAutofit/>
          </a:bodyPr>
          <a:lstStyle/>
          <a:p>
            <a:pPr algn="ctr"/>
            <a:r>
              <a:rPr lang="en-029" sz="3200" dirty="0" smtClean="0"/>
              <a:t>Approved Business Development Organisations (BDO)</a:t>
            </a:r>
            <a:endParaRPr lang="en-029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9499122"/>
              </p:ext>
            </p:extLst>
          </p:nvPr>
        </p:nvGraphicFramePr>
        <p:xfrm>
          <a:off x="914400" y="14478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105400"/>
            <a:ext cx="2209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029" sz="1400" b="1" dirty="0">
                <a:latin typeface="+mj-lt"/>
              </a:rPr>
              <a:t>Dynamic Management Strategies Limited</a:t>
            </a:r>
            <a:endParaRPr lang="en-029" sz="1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5181600"/>
            <a:ext cx="22098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029" sz="1400" b="1" dirty="0">
                <a:latin typeface="+mj-lt"/>
              </a:rPr>
              <a:t>Enterprise Development &amp; Market Access Solutions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639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91400" cy="4953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029" sz="2400" dirty="0" smtClean="0"/>
          </a:p>
          <a:p>
            <a:r>
              <a:rPr lang="en-029" sz="2400" dirty="0" smtClean="0"/>
              <a:t>Up J$4M or 70% of  project cost</a:t>
            </a:r>
          </a:p>
          <a:p>
            <a:r>
              <a:rPr lang="en-029" sz="2400" dirty="0" smtClean="0"/>
              <a:t>Purpose:</a:t>
            </a:r>
          </a:p>
          <a:p>
            <a:pPr lvl="1"/>
            <a:r>
              <a:rPr lang="en-029" sz="2000" dirty="0" smtClean="0"/>
              <a:t>Administrative Expenses</a:t>
            </a:r>
          </a:p>
          <a:p>
            <a:pPr lvl="1"/>
            <a:r>
              <a:rPr lang="en-029" sz="2000" dirty="0" smtClean="0"/>
              <a:t>Training</a:t>
            </a:r>
            <a:endParaRPr lang="en-029" sz="2000" dirty="0"/>
          </a:p>
          <a:p>
            <a:pPr lvl="1"/>
            <a:r>
              <a:rPr lang="en-029" sz="2000" dirty="0" smtClean="0"/>
              <a:t>Prototypes/ Pilot </a:t>
            </a:r>
          </a:p>
          <a:p>
            <a:pPr lvl="1"/>
            <a:r>
              <a:rPr lang="en-029" sz="2000" dirty="0" smtClean="0"/>
              <a:t>Research and Development</a:t>
            </a:r>
          </a:p>
          <a:p>
            <a:pPr lvl="1"/>
            <a:r>
              <a:rPr lang="en-029" sz="2000" dirty="0" smtClean="0"/>
              <a:t>Patent</a:t>
            </a:r>
          </a:p>
          <a:p>
            <a:pPr lvl="1"/>
            <a:r>
              <a:rPr lang="en-029" sz="2000" dirty="0" smtClean="0"/>
              <a:t>Technology Acquisition </a:t>
            </a:r>
          </a:p>
          <a:p>
            <a:r>
              <a:rPr lang="en-029" sz="2400" dirty="0" smtClean="0"/>
              <a:t>Applicants must be associated with one of the participating Business Service Intermediaries (BSI)</a:t>
            </a:r>
          </a:p>
          <a:p>
            <a:endParaRPr lang="en-029" sz="2400" dirty="0" smtClean="0"/>
          </a:p>
          <a:p>
            <a:endParaRPr lang="en-029" sz="2400" dirty="0" smtClean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381000" y="475488"/>
            <a:ext cx="8229600" cy="591312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Grant from New Ideas to Entrepreneurship (IGNITE)</a:t>
            </a:r>
            <a:endParaRPr lang="en-029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705100" y="3009900"/>
            <a:ext cx="6400800" cy="8382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DEVELOPMENT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106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IGNITE –Business Service Intermediaries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76375"/>
            <a:ext cx="5638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657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2819400" cy="81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79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be registered and operating in Jamaica</a:t>
            </a:r>
          </a:p>
          <a:p>
            <a:r>
              <a:rPr lang="en-US" dirty="0"/>
              <a:t>Start-ups or newly incorporated businesses- registered for 2 years or less</a:t>
            </a:r>
          </a:p>
          <a:p>
            <a:r>
              <a:rPr lang="en-US" dirty="0" smtClean="0"/>
              <a:t>Product/Service must be new or a significant improvement on an existing product</a:t>
            </a:r>
          </a:p>
          <a:p>
            <a:r>
              <a:rPr lang="en-US" dirty="0" smtClean="0"/>
              <a:t>Proposer must be able to present a business model and product representation to a selection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96200" cy="838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IDEAS NEED FINANCING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4648200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DBJ aims to provide </a:t>
            </a:r>
            <a:r>
              <a:rPr lang="en-US" b="1" dirty="0" smtClean="0">
                <a:solidFill>
                  <a:srgbClr val="FF0000"/>
                </a:solidFill>
              </a:rPr>
              <a:t>value added solutions</a:t>
            </a:r>
            <a:r>
              <a:rPr lang="en-US" dirty="0" smtClean="0"/>
              <a:t>, through:</a:t>
            </a:r>
          </a:p>
          <a:p>
            <a:pPr marL="521208" lvl="2" indent="0">
              <a:spcBef>
                <a:spcPts val="0"/>
              </a:spcBef>
            </a:pPr>
            <a:r>
              <a:rPr lang="en-US" sz="2800" dirty="0" smtClean="0"/>
              <a:t> Lower Interest Rates</a:t>
            </a:r>
          </a:p>
          <a:p>
            <a:pPr marL="521208" lvl="2" indent="0">
              <a:spcBef>
                <a:spcPts val="0"/>
              </a:spcBef>
            </a:pPr>
            <a:r>
              <a:rPr lang="en-US" sz="2800" dirty="0" smtClean="0"/>
              <a:t> </a:t>
            </a:r>
            <a:r>
              <a:rPr lang="en-US" sz="2800" dirty="0"/>
              <a:t>Longer </a:t>
            </a:r>
            <a:r>
              <a:rPr lang="en-US" sz="2800" dirty="0" smtClean="0"/>
              <a:t>Tenures</a:t>
            </a:r>
          </a:p>
          <a:p>
            <a:pPr marL="521208" lvl="2" indent="0">
              <a:spcBef>
                <a:spcPts val="0"/>
              </a:spcBef>
            </a:pPr>
            <a:r>
              <a:rPr lang="en-US" sz="2800" dirty="0" smtClean="0"/>
              <a:t> Moratorium on Principal repayment</a:t>
            </a:r>
            <a:endParaRPr lang="en-US" sz="800" dirty="0" smtClean="0"/>
          </a:p>
          <a:p>
            <a:pPr marL="0" indent="0">
              <a:spcBef>
                <a:spcPts val="0"/>
              </a:spcBef>
            </a:pPr>
            <a:r>
              <a:rPr lang="en-US" dirty="0" smtClean="0"/>
              <a:t>Partial </a:t>
            </a:r>
            <a:r>
              <a:rPr lang="en-US" dirty="0" smtClean="0"/>
              <a:t>Guarantee for SMEs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</a:pPr>
            <a:r>
              <a:rPr lang="en-US" dirty="0" smtClean="0"/>
              <a:t>Providing Technical Assistance &amp; Capacity Building </a:t>
            </a:r>
          </a:p>
          <a:p>
            <a:pPr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pic>
        <p:nvPicPr>
          <p:cNvPr id="22" name="Content Placeholder 21" descr="http://aspirekc.com/wp-content/uploads/2014/11/create-value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06705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82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 </a:t>
            </a:r>
            <a:endParaRPr lang="en-029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390900" cy="31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43000" y="1142997"/>
            <a:ext cx="4419600" cy="4891799"/>
            <a:chOff x="224980" y="2571748"/>
            <a:chExt cx="2325688" cy="3184574"/>
          </a:xfrm>
        </p:grpSpPr>
        <p:sp>
          <p:nvSpPr>
            <p:cNvPr id="16" name="Round Same Side Corner Rectangle 15"/>
            <p:cNvSpPr/>
            <p:nvPr/>
          </p:nvSpPr>
          <p:spPr>
            <a:xfrm rot="10800000">
              <a:off x="224980" y="2571748"/>
              <a:ext cx="2325688" cy="3025991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>
              <a:off x="292728" y="2799217"/>
              <a:ext cx="2209467" cy="29571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0" lvl="0" algn="ctr" defTabSz="7778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</a:rPr>
                <a:t>Provide </a:t>
              </a:r>
              <a:r>
                <a:rPr lang="en-US" sz="2800" b="1" kern="1200" dirty="0" smtClean="0">
                  <a:solidFill>
                    <a:schemeClr val="tx1"/>
                  </a:solidFill>
                </a:rPr>
                <a:t>opportunities to all Jamaicans to improve their quality of life </a:t>
              </a:r>
              <a:r>
                <a:rPr lang="en-US" sz="2800" kern="1200" dirty="0" smtClean="0">
                  <a:solidFill>
                    <a:schemeClr val="tx1"/>
                  </a:solidFill>
                </a:rPr>
                <a:t>through Development Financing, Capacity Building, Public Private Partnerships &amp; Privatization solutions in keeping with GOJ Policy.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071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	THANK YOU</a:t>
            </a:r>
            <a:endParaRPr lang="en-US" sz="5400" dirty="0"/>
          </a:p>
        </p:txBody>
      </p:sp>
      <p:sp>
        <p:nvSpPr>
          <p:cNvPr id="4" name="AutoShape 4" descr="Image result for applaus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337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07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55" y="228600"/>
            <a:ext cx="76962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DBJ PROVIDING SUSTAINABLE FINANCIAL SOLUTIONS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4495800" cy="548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SME loans </a:t>
            </a:r>
          </a:p>
          <a:p>
            <a:r>
              <a:rPr lang="en-US" sz="2600" dirty="0" smtClean="0"/>
              <a:t>Loans for large businesses </a:t>
            </a:r>
          </a:p>
          <a:p>
            <a:r>
              <a:rPr lang="en-US" sz="2600" dirty="0" smtClean="0"/>
              <a:t>Agricultural loans </a:t>
            </a:r>
          </a:p>
          <a:p>
            <a:r>
              <a:rPr lang="en-US" sz="2600" dirty="0"/>
              <a:t>E</a:t>
            </a:r>
            <a:r>
              <a:rPr lang="en-US" sz="2600" dirty="0" smtClean="0"/>
              <a:t>nergy loans </a:t>
            </a:r>
          </a:p>
          <a:p>
            <a:pPr lvl="2"/>
            <a:r>
              <a:rPr lang="en-US" sz="2600" dirty="0"/>
              <a:t>B</a:t>
            </a:r>
            <a:r>
              <a:rPr lang="en-US" sz="2600" dirty="0" smtClean="0"/>
              <a:t>usiness </a:t>
            </a:r>
          </a:p>
          <a:p>
            <a:pPr lvl="2"/>
            <a:r>
              <a:rPr lang="en-US" sz="2600" dirty="0"/>
              <a:t>R</a:t>
            </a:r>
            <a:r>
              <a:rPr lang="en-US" sz="2600" dirty="0" smtClean="0"/>
              <a:t>esidential</a:t>
            </a:r>
          </a:p>
          <a:p>
            <a:r>
              <a:rPr lang="en-US" sz="2600" dirty="0" smtClean="0"/>
              <a:t>Partial</a:t>
            </a:r>
            <a:r>
              <a:rPr lang="en-US" sz="2600" dirty="0" smtClean="0"/>
              <a:t> guarantee</a:t>
            </a:r>
          </a:p>
          <a:p>
            <a:r>
              <a:rPr lang="en-US" sz="2600" dirty="0"/>
              <a:t>Energy audit </a:t>
            </a:r>
            <a:r>
              <a:rPr lang="en-US" sz="2600" dirty="0" smtClean="0"/>
              <a:t>grant</a:t>
            </a:r>
            <a:endParaRPr lang="en-US" sz="2600" dirty="0" smtClean="0"/>
          </a:p>
          <a:p>
            <a:r>
              <a:rPr lang="en-US" sz="2600" dirty="0"/>
              <a:t>C</a:t>
            </a:r>
            <a:r>
              <a:rPr lang="en-US" sz="2600" dirty="0" smtClean="0"/>
              <a:t>apacity </a:t>
            </a:r>
            <a:r>
              <a:rPr lang="en-US" sz="2600" dirty="0"/>
              <a:t>D</a:t>
            </a:r>
            <a:r>
              <a:rPr lang="en-US" sz="2600" dirty="0" smtClean="0"/>
              <a:t>evelopment Assistance</a:t>
            </a:r>
          </a:p>
          <a:p>
            <a:pPr lvl="2"/>
            <a:r>
              <a:rPr lang="en-US" sz="2600" dirty="0" smtClean="0"/>
              <a:t>Voucher Program</a:t>
            </a:r>
          </a:p>
          <a:p>
            <a:pPr lvl="2"/>
            <a:r>
              <a:rPr lang="en-US" sz="2600" dirty="0" smtClean="0"/>
              <a:t>IGNITE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3200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6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79" y="304800"/>
            <a:ext cx="7694196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DBJ’s PRIMARY OPERATION 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1348770" y="1654811"/>
            <a:ext cx="3760243" cy="10659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DBJ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59641" y="2730617"/>
            <a:ext cx="0" cy="622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37113" y="3352800"/>
            <a:ext cx="3733800" cy="11430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FINANCIAL INSTITUTION (AFI)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317620" y="5118479"/>
            <a:ext cx="3684043" cy="89162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BUSINESSES/</a:t>
            </a:r>
          </a:p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59641" y="4495800"/>
            <a:ext cx="0" cy="622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83" y="901962"/>
            <a:ext cx="1676400" cy="15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27" y="1136780"/>
            <a:ext cx="1143000" cy="104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77" y="1202247"/>
            <a:ext cx="862012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22" y="2415213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40" y="2376953"/>
            <a:ext cx="1199904" cy="7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29" y="3352800"/>
            <a:ext cx="14101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64" y="2459049"/>
            <a:ext cx="970838" cy="59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10" y="4267200"/>
            <a:ext cx="114208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35" y="3387294"/>
            <a:ext cx="1062255" cy="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24" y="5029199"/>
            <a:ext cx="945803" cy="6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5" y="4191000"/>
            <a:ext cx="1104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83" y="5033652"/>
            <a:ext cx="1147762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28" y="3324544"/>
            <a:ext cx="1266774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5" descr="Image result for mayberry invest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3" y="4267200"/>
            <a:ext cx="164225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43737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94" y="5719453"/>
            <a:ext cx="1495425" cy="86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69" y="4900612"/>
            <a:ext cx="1564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19" y="5753100"/>
            <a:ext cx="1257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4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SECTORS  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657600" cy="525780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+mj-lt"/>
                <a:cs typeface="Arial" pitchFamily="34" charset="0"/>
              </a:rPr>
              <a:t>Agriculture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Agro-processing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Energy</a:t>
            </a:r>
          </a:p>
          <a:p>
            <a:r>
              <a:rPr lang="en-US" sz="2700" dirty="0">
                <a:cs typeface="Arial" pitchFamily="34" charset="0"/>
              </a:rPr>
              <a:t>Infrastructure</a:t>
            </a:r>
          </a:p>
          <a:p>
            <a:r>
              <a:rPr lang="en-US" sz="2700" dirty="0">
                <a:cs typeface="Arial" pitchFamily="34" charset="0"/>
              </a:rPr>
              <a:t>Information </a:t>
            </a:r>
            <a:r>
              <a:rPr lang="en-US" sz="2700" dirty="0" smtClean="0">
                <a:cs typeface="Arial" pitchFamily="34" charset="0"/>
              </a:rPr>
              <a:t> </a:t>
            </a:r>
            <a:r>
              <a:rPr lang="en-US" sz="2700" dirty="0">
                <a:cs typeface="Arial" pitchFamily="34" charset="0"/>
              </a:rPr>
              <a:t>Technology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Manufacturing 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Mining &amp; Quarrying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Retail &amp; Distribution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Services </a:t>
            </a:r>
          </a:p>
          <a:p>
            <a:r>
              <a:rPr lang="en-US" sz="2700" dirty="0" smtClean="0">
                <a:latin typeface="+mj-lt"/>
                <a:cs typeface="Arial" pitchFamily="34" charset="0"/>
              </a:rPr>
              <a:t>Tourism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64077"/>
            <a:ext cx="3962400" cy="50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2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CRITERIA FOR DBJ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 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1480556"/>
              </p:ext>
            </p:extLst>
          </p:nvPr>
        </p:nvGraphicFramePr>
        <p:xfrm>
          <a:off x="1219200" y="1371600"/>
          <a:ext cx="434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2932112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176052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 PURPOSES 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897070"/>
              </p:ext>
            </p:extLst>
          </p:nvPr>
        </p:nvGraphicFramePr>
        <p:xfrm>
          <a:off x="1088572" y="1066800"/>
          <a:ext cx="7620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88572" y="5105400"/>
            <a:ext cx="3940628" cy="1358067"/>
            <a:chOff x="96446" y="2436011"/>
            <a:chExt cx="4696786" cy="2242328"/>
          </a:xfrm>
        </p:grpSpPr>
        <p:sp>
          <p:nvSpPr>
            <p:cNvPr id="6" name="Rectangle 5"/>
            <p:cNvSpPr/>
            <p:nvPr/>
          </p:nvSpPr>
          <p:spPr>
            <a:xfrm>
              <a:off x="96446" y="2939272"/>
              <a:ext cx="4242676" cy="17390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134172"/>
                <a:satOff val="-7613"/>
                <a:lumOff val="41819"/>
                <a:alphaOff val="0"/>
              </a:schemeClr>
            </a:fillRef>
            <a:effectRef idx="0">
              <a:schemeClr val="accent5">
                <a:shade val="50000"/>
                <a:hueOff val="134172"/>
                <a:satOff val="-7613"/>
                <a:lumOff val="418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6446" y="2436011"/>
              <a:ext cx="4696786" cy="2208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u="sng" kern="1200" dirty="0" smtClean="0">
                  <a:solidFill>
                    <a:srgbClr val="FF0000"/>
                  </a:solidFill>
                  <a:effectLst/>
                </a:rPr>
                <a:t>Exceptions</a:t>
              </a:r>
              <a:r>
                <a:rPr lang="en-US" sz="2000" b="1" kern="1200" dirty="0" smtClean="0">
                  <a:solidFill>
                    <a:srgbClr val="FF0000"/>
                  </a:solidFill>
                  <a:effectLst/>
                </a:rPr>
                <a:t>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Purchase of Land/Buildings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Acquisition of Businesses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rgbClr val="C00000"/>
                  </a:solidFill>
                  <a:effectLst/>
                </a:rPr>
                <a:t>* </a:t>
              </a:r>
              <a:r>
                <a:rPr lang="en-US" sz="2000" b="1" kern="1200" dirty="0" smtClean="0">
                  <a:solidFill>
                    <a:schemeClr val="tx1"/>
                  </a:solidFill>
                  <a:effectLst/>
                </a:rPr>
                <a:t>Refinance</a:t>
              </a:r>
              <a:endParaRPr lang="en-US" sz="2000" b="1" kern="1200" dirty="0"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569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SME LOANS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886200" cy="541020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11200" dirty="0" smtClean="0"/>
              <a:t>90% financing of Project Cost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Maximum Loan </a:t>
            </a:r>
            <a:r>
              <a:rPr lang="en-US" sz="11200" b="1" dirty="0" smtClean="0"/>
              <a:t>J$30M</a:t>
            </a:r>
            <a:r>
              <a:rPr lang="en-US" sz="112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Interest Rate at </a:t>
            </a:r>
            <a:r>
              <a:rPr lang="en-US" sz="11200" b="1" dirty="0" smtClean="0"/>
              <a:t>10% </a:t>
            </a:r>
            <a:r>
              <a:rPr lang="en-US" sz="11200" dirty="0" smtClean="0"/>
              <a:t>to SME on the reducing balance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Maximum Tenure - </a:t>
            </a:r>
            <a:r>
              <a:rPr lang="en-US" sz="11200" b="1" dirty="0" smtClean="0"/>
              <a:t>7</a:t>
            </a:r>
            <a:r>
              <a:rPr lang="en-US" sz="11200" dirty="0" smtClean="0"/>
              <a:t> Years </a:t>
            </a:r>
          </a:p>
          <a:p>
            <a:pPr lvl="0">
              <a:lnSpc>
                <a:spcPct val="120000"/>
              </a:lnSpc>
            </a:pPr>
            <a:r>
              <a:rPr lang="en-US" sz="11200" dirty="0" smtClean="0"/>
              <a:t>Up to </a:t>
            </a:r>
            <a:r>
              <a:rPr lang="en-US" sz="11200" b="1" dirty="0" smtClean="0"/>
              <a:t>12</a:t>
            </a:r>
            <a:r>
              <a:rPr lang="en-US" sz="11200" dirty="0" smtClean="0"/>
              <a:t> months moratorium on Principal</a:t>
            </a:r>
          </a:p>
          <a:p>
            <a:pPr lvl="0">
              <a:lnSpc>
                <a:spcPct val="120000"/>
              </a:lnSpc>
            </a:pPr>
            <a:endParaRPr lang="en-US" sz="5100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143000"/>
            <a:ext cx="3581401" cy="5029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1946989" y="3539410"/>
            <a:ext cx="5105404" cy="76978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96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990600"/>
          </a:xfrm>
        </p:spPr>
        <p:txBody>
          <a:bodyPr/>
          <a:lstStyle/>
          <a:p>
            <a:r>
              <a:rPr lang="en-US" dirty="0" smtClean="0"/>
              <a:t>AGRICULTURAL LOANS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43000"/>
            <a:ext cx="3657600" cy="5044440"/>
          </a:xfrm>
        </p:spPr>
        <p:txBody>
          <a:bodyPr>
            <a:normAutofit/>
          </a:bodyPr>
          <a:lstStyle/>
          <a:p>
            <a:r>
              <a:rPr lang="en-US" dirty="0"/>
              <a:t>Up to </a:t>
            </a:r>
            <a:r>
              <a:rPr lang="en-US" b="1" dirty="0"/>
              <a:t>J$8.4M</a:t>
            </a:r>
            <a:r>
              <a:rPr lang="en-US" dirty="0"/>
              <a:t> at </a:t>
            </a:r>
            <a:endParaRPr lang="en-US" dirty="0" smtClean="0"/>
          </a:p>
          <a:p>
            <a:r>
              <a:rPr lang="en-US" dirty="0" smtClean="0"/>
              <a:t>Interest </a:t>
            </a:r>
            <a:r>
              <a:rPr lang="en-US" dirty="0"/>
              <a:t>rate of </a:t>
            </a:r>
            <a:r>
              <a:rPr lang="en-US" dirty="0" smtClean="0"/>
              <a:t>9.5</a:t>
            </a:r>
            <a:r>
              <a:rPr lang="en-US" b="1" dirty="0" smtClean="0"/>
              <a:t>% </a:t>
            </a:r>
            <a:r>
              <a:rPr lang="en-US" dirty="0"/>
              <a:t>to client </a:t>
            </a:r>
            <a:r>
              <a:rPr lang="en-US" dirty="0" smtClean="0"/>
              <a:t>on the reducing balance</a:t>
            </a:r>
            <a:endParaRPr lang="en-US" dirty="0"/>
          </a:p>
          <a:p>
            <a:r>
              <a:rPr lang="en-US" dirty="0"/>
              <a:t>Tenure: up to </a:t>
            </a:r>
            <a:r>
              <a:rPr lang="en-US" dirty="0" smtClean="0"/>
              <a:t>7 </a:t>
            </a:r>
            <a:r>
              <a:rPr lang="en-US" dirty="0"/>
              <a:t>years</a:t>
            </a:r>
          </a:p>
          <a:p>
            <a:r>
              <a:rPr lang="en-US" dirty="0" smtClean="0"/>
              <a:t>Moratorium up </a:t>
            </a:r>
            <a:r>
              <a:rPr lang="en-US" dirty="0"/>
              <a:t>to </a:t>
            </a:r>
            <a:r>
              <a:rPr lang="en-US" dirty="0" smtClean="0"/>
              <a:t>24 </a:t>
            </a:r>
            <a:r>
              <a:rPr lang="en-US" dirty="0"/>
              <a:t>m</a:t>
            </a:r>
            <a:r>
              <a:rPr lang="en-US" dirty="0" smtClean="0"/>
              <a:t>onths  </a:t>
            </a:r>
            <a:endParaRPr lang="en-US" dirty="0"/>
          </a:p>
          <a:p>
            <a:r>
              <a:rPr lang="en-US" b="1" dirty="0"/>
              <a:t>90%</a:t>
            </a:r>
            <a:r>
              <a:rPr lang="en-US" dirty="0"/>
              <a:t> </a:t>
            </a:r>
            <a:r>
              <a:rPr lang="en-US" dirty="0" smtClean="0"/>
              <a:t>financing of Project cost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7338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0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4976</TotalTime>
  <Words>680</Words>
  <Application>Microsoft Office PowerPoint</Application>
  <PresentationFormat>On-screen Show (4:3)</PresentationFormat>
  <Paragraphs>163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SME’s Financing Options</vt:lpstr>
      <vt:lpstr>PowerPoint Presentation</vt:lpstr>
      <vt:lpstr>DBJ PROVIDING SUSTAINABLE FINANCIAL SOLUTIONS</vt:lpstr>
      <vt:lpstr>DBJ’s PRIMARY OPERATION </vt:lpstr>
      <vt:lpstr>STRATEGIC SECTORS  </vt:lpstr>
      <vt:lpstr>GENERAL CRITERIA FOR DBJ  LOANS </vt:lpstr>
      <vt:lpstr>LOAN PURPOSES </vt:lpstr>
      <vt:lpstr>SME LOANS </vt:lpstr>
      <vt:lpstr>AGRICULTURAL LOANS  </vt:lpstr>
      <vt:lpstr>ENERGY SOLUTIONS   </vt:lpstr>
      <vt:lpstr>ENERGY LOANS FOR RESIDENTS </vt:lpstr>
      <vt:lpstr>CREDIT ENHANCEMENT FACILITY (CEF) </vt:lpstr>
      <vt:lpstr>Voucher for Technical Assistance  </vt:lpstr>
      <vt:lpstr>Voucher for Technical Assistance  </vt:lpstr>
      <vt:lpstr>Approved Business Development Organisations (BDO)</vt:lpstr>
      <vt:lpstr>PowerPoint Presentation</vt:lpstr>
      <vt:lpstr>IGNITE –Business Service Intermediaries </vt:lpstr>
      <vt:lpstr>Minimum Requirements </vt:lpstr>
      <vt:lpstr>GOOD IDEAS NEED FINANCING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DBJ Partnering For Jamaica’s Development</dc:title>
  <dc:creator>Tracy-Ann McIntosh</dc:creator>
  <cp:lastModifiedBy>Mark McKenzie</cp:lastModifiedBy>
  <cp:revision>301</cp:revision>
  <cp:lastPrinted>2015-06-09T17:35:39Z</cp:lastPrinted>
  <dcterms:created xsi:type="dcterms:W3CDTF">2013-12-04T19:13:09Z</dcterms:created>
  <dcterms:modified xsi:type="dcterms:W3CDTF">2015-11-09T22:12:44Z</dcterms:modified>
</cp:coreProperties>
</file>